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44" r:id="rId1"/>
  </p:sldMasterIdLst>
  <p:notesMasterIdLst>
    <p:notesMasterId r:id="rId3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0" r:id="rId15"/>
    <p:sldId id="269" r:id="rId16"/>
    <p:sldId id="274" r:id="rId17"/>
    <p:sldId id="282" r:id="rId18"/>
    <p:sldId id="270" r:id="rId19"/>
    <p:sldId id="271" r:id="rId20"/>
    <p:sldId id="272" r:id="rId21"/>
    <p:sldId id="283" r:id="rId22"/>
    <p:sldId id="281" r:id="rId23"/>
    <p:sldId id="273" r:id="rId24"/>
    <p:sldId id="285" r:id="rId25"/>
    <p:sldId id="284" r:id="rId26"/>
    <p:sldId id="288" r:id="rId27"/>
    <p:sldId id="275" r:id="rId28"/>
    <p:sldId id="289" r:id="rId29"/>
    <p:sldId id="276" r:id="rId30"/>
    <p:sldId id="278" r:id="rId31"/>
    <p:sldId id="287" r:id="rId32"/>
    <p:sldId id="286" r:id="rId33"/>
  </p:sldIdLst>
  <p:sldSz cx="9144000" cy="5143500" type="screen16x9"/>
  <p:notesSz cx="6858000" cy="9144000"/>
  <p:embeddedFontLst>
    <p:embeddedFont>
      <p:font typeface="Gentium Plus" panose="02000503060000020004" pitchFamily="2" charset="0"/>
      <p:regular r:id="rId35"/>
      <p:bold r:id="rId36"/>
      <p:italic r:id="rId37"/>
      <p:boldItalic r:id="rId3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4">
          <p15:clr>
            <a:srgbClr val="747775"/>
          </p15:clr>
        </p15:guide>
        <p15:guide id="2" orient="horz" pos="397">
          <p15:clr>
            <a:srgbClr val="747775"/>
          </p15:clr>
        </p15:guide>
        <p15:guide id="3" orient="horz" pos="624">
          <p15:clr>
            <a:srgbClr val="747775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6600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9" autoAdjust="0"/>
    <p:restoredTop sz="94660"/>
  </p:normalViewPr>
  <p:slideViewPr>
    <p:cSldViewPr snapToGrid="0">
      <p:cViewPr varScale="1">
        <p:scale>
          <a:sx n="99" d="100"/>
          <a:sy n="99" d="100"/>
        </p:scale>
        <p:origin x="480" y="72"/>
      </p:cViewPr>
      <p:guideLst>
        <p:guide orient="horz" pos="454"/>
        <p:guide orient="horz" pos="397"/>
        <p:guide orient="horz" pos="62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a15d9c0a9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157" name="Google Shape;157;g3a15d9c0a9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a2bf5bdc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164" name="Google Shape;164;g3a2bf5bdc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a905ce5d5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171" name="Google Shape;171;g3a905ce5d5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a17fd1137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178" name="Google Shape;178;g3a17fd1137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a15d9c0a9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157" name="Google Shape;157;g3a15d9c0a9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074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a17fd1137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185" name="Google Shape;185;g3a17fd1137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a905ce5d5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220" name="Google Shape;220;g3a905ce5d5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a905ce5d5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220" name="Google Shape;220;g3a905ce5d5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277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a17fd1137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192" name="Google Shape;192;g3a17fd1137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a905ce5d5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199" name="Google Shape;199;g3a905ce5d5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a905ce5d5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107" name="Google Shape;107;g3a905ce5d5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a905ce5d5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206" name="Google Shape;206;g3a905ce5d5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a905ce5d5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206" name="Google Shape;206;g3a905ce5d5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8667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a905ce5d5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213" name="Google Shape;213;g3a905ce5d5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02457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a905ce5d5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213" name="Google Shape;213;g3a905ce5d5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a905ce5d5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213" name="Google Shape;213;g3a905ce5d5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928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a905ce5d5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213" name="Google Shape;213;g3a905ce5d5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7206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a905ce5d5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213" name="Google Shape;213;g3a905ce5d5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13528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a17fd1137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227" name="Google Shape;227;g3a17fd1137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a17fd1137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227" name="Google Shape;227;g3a17fd1137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57017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a17fd1137f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234" name="Google Shape;234;g3a17fd1137f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a03595624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100" name="Google Shape;100;g3a035956249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a17fd1137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248" name="Google Shape;248;g3a17fd1137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a17fd113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114" name="Google Shape;114;g3a17fd113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a035956249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121" name="Google Shape;121;g3a035956249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a84a16ca7b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129" name="Google Shape;129;g3a84a16ca7b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a17fd1137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136" name="Google Shape;136;g3a17fd1137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a15d9c0a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143" name="Google Shape;143;g3a15d9c0a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a17fd1137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150" name="Google Shape;150;g3a17fd1137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33984-7B89-4C15-9D42-1DC0E50E0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366459-78FD-4183-8848-C11947D95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2524C1-CAA3-4F66-B780-2580879F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A5FA20-222C-433E-A203-73CA07741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4A632E-2E2C-44F3-BFDA-B194B0AC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36702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82F0C-7EA8-48E2-8939-EDD4E208C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6B6506-5817-4A30-B556-A370D694A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DF4E07-574D-4A6B-8BF0-90521B1E5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A5A0A3-A909-4E9B-9837-643DFA6C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9FCD29-CEE6-43EB-9367-140C27FC2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6788588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2A2BAD-C914-4834-BA80-0D6D145FF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DF2D38-CF3F-4C57-9A45-4D885EBF2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23FC4C-CE0F-4164-B285-BFD2F9460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1499A0-0752-47F9-8151-3C9FDA41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7507FF-A61F-4B2D-9A9C-B00B04AE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20147020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9AA4E-D574-4EE1-B794-CBA2ADFED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6310EE-5163-47B1-8C1D-32268532C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50858B-E982-413B-B778-E92C916EC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AD1918-5F34-4343-870D-2EBA347C6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C286E2-90D7-4443-892F-433358D1D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23118796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08AF5-D147-4EB4-82CA-DFAA2B9B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EC31D2-B40A-4850-886B-29BED51EF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1521EE-86F8-424B-8BAC-34BF7470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FB5144-DC26-4D83-9BEC-F3114C423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5D4FBE-4EEE-4BDF-9E79-614B65E19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17104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2CD9E-83C3-4C4E-B158-A9B654216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75CB0-79BE-4A9F-A7C0-524179FDB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ABCFAF-4C59-493E-9877-BB6BD85E3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32CA72-6FC9-4297-847C-A81AA877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7ABA23-BCBC-426D-B925-2342A23A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1398DE-575B-44AE-8E5A-3A9F040F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34088607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D9CC95-D50B-4CC0-994A-3F4303D9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C54091-AFE8-4A2B-9CE5-F353156B1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114CDC-A070-4873-ADD4-B5B818D47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9B28D0-7EE8-4537-9886-F5357BE66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46BCA8D-3BDE-42F4-9DBC-561BA2C13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3BA881-A727-4F89-9078-FF944531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DA986B-33C1-4F04-BEB7-70100DA6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AFA02C-4EED-4083-B332-92D3CAB8D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44956530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19198-D7F9-41A0-91CE-9ABFE38A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D56D82-55E5-41E6-AEE7-42B36D22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0A7763-F58F-404A-B42F-6B2DDFEE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D9368D-CA12-4365-B88E-BE2118EB0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34256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022E75B-594E-4723-9BB7-37D6E81A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1A4B61-60D5-40BE-ABA1-DA7A1CEE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F1B815-AF25-4059-BEAC-FB90F66B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09313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C3153-65C0-4F34-A21E-D47F0EE29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6D5B07-ABE5-4951-93E0-A6C6F4C1E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CC930D-1C73-48D0-8212-2DC499235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8EA13C-D04D-4D6C-AF7F-68635F06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B6AA30-FA62-4C97-A788-439649DF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F3D9DB-6AC4-4DF9-B188-0C2D7A88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14997765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13B69-209D-4B84-90D9-4A0B137EA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29C9B1-6127-40B0-AF75-DF0EF9BBE0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9B0797-792C-45B5-8FD2-F7784CCB5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8A1F7C-EA10-4CE2-A107-BB7B5A266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65AD61-9849-47D4-A725-31087C62A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E98CE2-FD80-432A-ACEF-C6B8868AF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74774421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1E41E-27A6-49DA-AC47-66A5BA84E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F91F1C-06B6-438C-9079-6D8C925B3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0E534A-7260-45AD-9A04-CCF2F8CE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BB8051-FC2F-4922-8B5C-DA5C1E5B0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8C3F6-3A41-4B49-8851-AF90AF841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62255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5334/gjgl.119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ctrTitle"/>
          </p:nvPr>
        </p:nvSpPr>
        <p:spPr>
          <a:xfrm>
            <a:off x="1028380" y="1170143"/>
            <a:ext cx="6943241" cy="1719575"/>
          </a:xfrm>
          <a:prstGeom prst="rect">
            <a:avLst/>
          </a:prstGeom>
        </p:spPr>
        <p:txBody>
          <a:bodyPr spcFirstLastPara="1" wrap="square" lIns="68575" tIns="205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/>
              <a:t>Аккузативные и аблативные номинализации в конструкциях с сентенциальными актантами в лесном ненецком языке</a:t>
            </a:r>
            <a:endParaRPr sz="3000" dirty="0"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"/>
          </p:nvPr>
        </p:nvSpPr>
        <p:spPr>
          <a:xfrm>
            <a:off x="778758" y="3239947"/>
            <a:ext cx="6863492" cy="814678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None/>
            </a:pPr>
            <a:r>
              <a:rPr lang="ru" sz="1800" dirty="0"/>
              <a:t>С. Ю Толдова (НИУ ВШЭ), П. А. Белов (НИУ ВШЭ)</a:t>
            </a:r>
            <a:endParaRPr lang="en-GB"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None/>
            </a:pPr>
            <a:r>
              <a:rPr lang="ru-RU" sz="1800" dirty="0"/>
              <a:t>Исследование выполнено при поддержке гранта РНФ «Грамматическое описание и документация лесного ненецкого языка» (проект № 24-28-01464)</a:t>
            </a:r>
            <a:endParaRPr sz="1800" dirty="0"/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205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Падеж номинализации: аккузатив </a:t>
            </a:r>
            <a:r>
              <a:rPr lang="en-US" dirty="0"/>
              <a:t>vs.</a:t>
            </a:r>
            <a:r>
              <a:rPr lang="en-GB" dirty="0"/>
              <a:t> </a:t>
            </a:r>
            <a:r>
              <a:rPr lang="ru-RU" dirty="0"/>
              <a:t>аблатив</a:t>
            </a:r>
            <a:endParaRPr dirty="0"/>
          </a:p>
        </p:txBody>
      </p:sp>
      <p:sp>
        <p:nvSpPr>
          <p:cNvPr id="160" name="Google Shape;160;p22"/>
          <p:cNvSpPr txBox="1">
            <a:spLocks noGrp="1"/>
          </p:cNvSpPr>
          <p:nvPr>
            <p:ph idx="1"/>
          </p:nvPr>
        </p:nvSpPr>
        <p:spPr>
          <a:xfrm>
            <a:off x="364879" y="1385363"/>
            <a:ext cx="8272200" cy="338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1100"/>
              </a:spcBef>
              <a:spcAft>
                <a:spcPts val="0"/>
              </a:spcAft>
              <a:buSzPts val="1400"/>
              <a:buChar char="•"/>
            </a:pPr>
            <a:r>
              <a:rPr lang="ru" dirty="0"/>
              <a:t>С некоторыми глаголами доступны два варианта оформления вложенного предиката: при помощи аккузатива и при помощи аблатива</a:t>
            </a:r>
            <a:endParaRPr dirty="0"/>
          </a:p>
          <a:p>
            <a:pPr marL="0" indent="0" defTabSz="108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000" dirty="0"/>
              <a:t>(5)</a:t>
            </a:r>
            <a:r>
              <a:rPr lang="en-US" sz="2000" dirty="0"/>
              <a:t>a.</a:t>
            </a:r>
            <a:r>
              <a:rPr lang="ru" sz="2000" dirty="0"/>
              <a:t>	</a:t>
            </a:r>
            <a:r>
              <a:rPr lang="en-US" sz="2000" dirty="0"/>
              <a:t>[</a:t>
            </a:r>
            <a:r>
              <a:rPr lang="ru" sz="2000" dirty="0"/>
              <a:t>ṕetʹa-ŋ 	ŋanu-m 					t</a:t>
            </a:r>
            <a:r>
              <a:rPr lang="en-US" sz="2000" dirty="0"/>
              <a:t>e</a:t>
            </a:r>
            <a:r>
              <a:rPr lang="ru" sz="2000" dirty="0"/>
              <a:t>mta-ʔma-</a:t>
            </a:r>
            <a:r>
              <a:rPr lang="ru" sz="2000" b="1" dirty="0">
                <a:solidFill>
                  <a:srgbClr val="C00000"/>
                </a:solidFill>
              </a:rPr>
              <a:t>xăt°</a:t>
            </a:r>
            <a:r>
              <a:rPr lang="en-US" sz="2000" dirty="0"/>
              <a:t>]</a:t>
            </a:r>
            <a:r>
              <a:rPr lang="ru" sz="2000" b="1" dirty="0">
                <a:solidFill>
                  <a:srgbClr val="C00000"/>
                </a:solidFill>
              </a:rPr>
              <a:t>	</a:t>
            </a:r>
            <a:r>
              <a:rPr lang="ru" sz="2000" dirty="0"/>
              <a:t> 			măń°	</a:t>
            </a:r>
            <a:r>
              <a:rPr lang="ru" sz="2000" b="1" dirty="0">
                <a:solidFill>
                  <a:srgbClr val="0070C0"/>
                </a:solidFill>
              </a:rPr>
              <a:t>čedʹiḿa-m°</a:t>
            </a:r>
            <a:endParaRPr sz="2000" b="1" dirty="0">
              <a:solidFill>
                <a:srgbClr val="0070C0"/>
              </a:solidFill>
            </a:endParaRPr>
          </a:p>
          <a:p>
            <a:pPr marL="457200" lvl="0" indent="0" algn="l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/>
              <a:t>	П.</a:t>
            </a:r>
            <a:r>
              <a:rPr lang="ru" sz="2000" cap="small" dirty="0"/>
              <a:t>-gen</a:t>
            </a:r>
            <a:r>
              <a:rPr lang="ru" sz="2000" dirty="0"/>
              <a:t> 	</a:t>
            </a:r>
            <a:r>
              <a:rPr lang="en-US" sz="2000" dirty="0"/>
              <a:t>	</a:t>
            </a:r>
            <a:r>
              <a:rPr lang="ru-RU" sz="2000" dirty="0"/>
              <a:t>	</a:t>
            </a:r>
            <a:r>
              <a:rPr lang="ru" sz="2000" dirty="0"/>
              <a:t>лодка-</a:t>
            </a:r>
            <a:r>
              <a:rPr lang="ru" sz="2000" cap="small" dirty="0"/>
              <a:t>acc</a:t>
            </a:r>
            <a:r>
              <a:rPr lang="ru" sz="2000" dirty="0"/>
              <a:t>	</a:t>
            </a:r>
            <a:r>
              <a:rPr lang="en-US" sz="2000" dirty="0"/>
              <a:t>	</a:t>
            </a:r>
            <a:r>
              <a:rPr lang="ru" sz="2000" dirty="0"/>
              <a:t>	купить-</a:t>
            </a:r>
            <a:r>
              <a:rPr lang="ru" sz="2000" cap="small" dirty="0"/>
              <a:t>nm.pst-</a:t>
            </a:r>
            <a:r>
              <a:rPr lang="ru" sz="2000" b="1" cap="small" dirty="0">
                <a:solidFill>
                  <a:srgbClr val="C00000"/>
                </a:solidFill>
              </a:rPr>
              <a:t>abl</a:t>
            </a:r>
            <a:r>
              <a:rPr lang="ru" sz="2000" dirty="0"/>
              <a:t>	</a:t>
            </a:r>
            <a:r>
              <a:rPr lang="en-US" sz="2000" dirty="0"/>
              <a:t>	</a:t>
            </a:r>
            <a:r>
              <a:rPr lang="ru" sz="2000" dirty="0"/>
              <a:t>1</a:t>
            </a:r>
            <a:r>
              <a:rPr lang="ru" sz="2000" cap="small" dirty="0"/>
              <a:t>sg</a:t>
            </a:r>
            <a:r>
              <a:rPr lang="ru" sz="2000" dirty="0"/>
              <a:t>			знать-</a:t>
            </a:r>
            <a:r>
              <a:rPr lang="ru" sz="2000" cap="small" dirty="0"/>
              <a:t>1sg&gt;sg</a:t>
            </a:r>
            <a:endParaRPr sz="2000" cap="small" dirty="0"/>
          </a:p>
          <a:p>
            <a:pPr marL="0" lvl="0" indent="0" algn="l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000" dirty="0"/>
              <a:t>					‘Я знаю, что Петя купил лодку’</a:t>
            </a:r>
            <a:endParaRPr sz="2000" dirty="0"/>
          </a:p>
          <a:p>
            <a:pPr marL="0" lvl="0" indent="0" defTabSz="1080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			b.</a:t>
            </a:r>
            <a:r>
              <a:rPr lang="ru" sz="2000" dirty="0"/>
              <a:t>	</a:t>
            </a:r>
            <a:r>
              <a:rPr lang="ru-RU" sz="2000" dirty="0"/>
              <a:t>	</a:t>
            </a:r>
            <a:r>
              <a:rPr lang="en-US" sz="2000" dirty="0"/>
              <a:t>[</a:t>
            </a:r>
            <a:r>
              <a:rPr lang="en-US" sz="2000" dirty="0" err="1"/>
              <a:t>ṕetʹa-ŋ</a:t>
            </a:r>
            <a:r>
              <a:rPr lang="en-US" sz="2000" dirty="0"/>
              <a:t> 	</a:t>
            </a:r>
            <a:r>
              <a:rPr lang="en-US" sz="2000" dirty="0" err="1"/>
              <a:t>ŋanu</a:t>
            </a:r>
            <a:r>
              <a:rPr lang="en-US" sz="2000" dirty="0"/>
              <a:t>-m 					</a:t>
            </a:r>
            <a:r>
              <a:rPr lang="en-US" sz="2000" dirty="0" err="1"/>
              <a:t>temta</a:t>
            </a:r>
            <a:r>
              <a:rPr lang="en-US" sz="2000" dirty="0"/>
              <a:t>-</a:t>
            </a:r>
            <a:r>
              <a:rPr lang="en-US" sz="2000" dirty="0" err="1"/>
              <a:t>ʔma</a:t>
            </a:r>
            <a:r>
              <a:rPr lang="en-US" sz="2000" dirty="0"/>
              <a:t>-</a:t>
            </a:r>
            <a:r>
              <a:rPr lang="en-US" sz="2000" b="1" dirty="0">
                <a:solidFill>
                  <a:srgbClr val="C00000"/>
                </a:solidFill>
              </a:rPr>
              <a:t>m</a:t>
            </a:r>
            <a:r>
              <a:rPr lang="en-US" sz="2000" dirty="0"/>
              <a:t>]</a:t>
            </a:r>
            <a:r>
              <a:rPr lang="ru-RU" sz="2000" b="1" dirty="0">
                <a:solidFill>
                  <a:srgbClr val="C00000"/>
                </a:solidFill>
              </a:rPr>
              <a:t>	</a:t>
            </a:r>
            <a:r>
              <a:rPr lang="en-US" sz="2000" dirty="0"/>
              <a:t> 					</a:t>
            </a:r>
            <a:r>
              <a:rPr lang="en-US" sz="2000" dirty="0" err="1"/>
              <a:t>măń</a:t>
            </a:r>
            <a:r>
              <a:rPr lang="en-US" sz="2000" dirty="0"/>
              <a:t>°	</a:t>
            </a:r>
            <a:r>
              <a:rPr lang="en-US" sz="2000" b="1" dirty="0" err="1">
                <a:solidFill>
                  <a:srgbClr val="0070C0"/>
                </a:solidFill>
              </a:rPr>
              <a:t>čedʹiḿa-m</a:t>
            </a:r>
            <a:r>
              <a:rPr lang="en-US" sz="2000" b="1" dirty="0">
                <a:solidFill>
                  <a:srgbClr val="0070C0"/>
                </a:solidFill>
              </a:rPr>
              <a:t>°</a:t>
            </a:r>
          </a:p>
          <a:p>
            <a:pPr marL="457200" lvl="0" indent="0" defTabSz="10800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ru-RU" sz="2000" dirty="0"/>
              <a:t>		П.</a:t>
            </a:r>
            <a:r>
              <a:rPr lang="ru-RU" sz="2000" cap="small" dirty="0"/>
              <a:t>-</a:t>
            </a:r>
            <a:r>
              <a:rPr lang="en-US" sz="2000" cap="small" dirty="0"/>
              <a:t>gen</a:t>
            </a:r>
            <a:r>
              <a:rPr lang="en-US" sz="2000" dirty="0"/>
              <a:t> 		</a:t>
            </a:r>
            <a:r>
              <a:rPr lang="ru-RU" sz="2000" dirty="0"/>
              <a:t>	лодка-</a:t>
            </a:r>
            <a:r>
              <a:rPr lang="en-US" sz="2000" cap="small" dirty="0"/>
              <a:t>acc</a:t>
            </a:r>
            <a:r>
              <a:rPr lang="en-US" sz="2000" dirty="0"/>
              <a:t>			</a:t>
            </a:r>
            <a:r>
              <a:rPr lang="ru-RU" sz="2000" dirty="0"/>
              <a:t>купить-</a:t>
            </a:r>
            <a:r>
              <a:rPr lang="en-US" sz="2000" cap="small" dirty="0"/>
              <a:t>nm.pst-</a:t>
            </a:r>
            <a:r>
              <a:rPr lang="en-US" sz="2000" b="1" cap="small" dirty="0">
                <a:solidFill>
                  <a:srgbClr val="C00000"/>
                </a:solidFill>
              </a:rPr>
              <a:t>a</a:t>
            </a:r>
            <a:r>
              <a:rPr lang="ru-RU" sz="2000" b="1" cap="small" dirty="0">
                <a:solidFill>
                  <a:srgbClr val="C00000"/>
                </a:solidFill>
              </a:rPr>
              <a:t>сс</a:t>
            </a:r>
            <a:r>
              <a:rPr lang="en-US" sz="2000" dirty="0"/>
              <a:t>		1</a:t>
            </a:r>
            <a:r>
              <a:rPr lang="en-US" sz="2000" cap="small" dirty="0"/>
              <a:t>sg</a:t>
            </a:r>
            <a:r>
              <a:rPr lang="en-US" sz="2000" dirty="0"/>
              <a:t>			</a:t>
            </a:r>
            <a:r>
              <a:rPr lang="ru-RU" sz="2000" dirty="0"/>
              <a:t>знать-</a:t>
            </a:r>
            <a:r>
              <a:rPr lang="ru-RU" sz="2000" cap="small" dirty="0"/>
              <a:t>1</a:t>
            </a:r>
            <a:r>
              <a:rPr lang="en-US" sz="2000" cap="small" dirty="0"/>
              <a:t>sg&gt;sg</a:t>
            </a:r>
          </a:p>
          <a:p>
            <a:pPr marL="0" lvl="0" indent="0" defTabSz="1080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	</a:t>
            </a:r>
            <a:r>
              <a:rPr lang="ru-RU" sz="2000" dirty="0"/>
              <a:t>					</a:t>
            </a:r>
            <a:r>
              <a:rPr lang="en-US" sz="2000" dirty="0"/>
              <a:t>‘</a:t>
            </a:r>
            <a:r>
              <a:rPr lang="ru-RU" sz="2000" dirty="0"/>
              <a:t>Я знаю, что Петя купил лодку’</a:t>
            </a:r>
          </a:p>
          <a:p>
            <a:pPr marL="0" lvl="0" indent="0" algn="l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161" name="Google Shape;161;p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205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Оформление номинализации: </a:t>
            </a:r>
            <a:r>
              <a:rPr lang="ru-RU" dirty="0"/>
              <a:t>аблатив</a:t>
            </a:r>
            <a:endParaRPr dirty="0"/>
          </a:p>
        </p:txBody>
      </p:sp>
      <p:sp>
        <p:nvSpPr>
          <p:cNvPr id="167" name="Google Shape;167;p23"/>
          <p:cNvSpPr txBox="1">
            <a:spLocks noGrp="1"/>
          </p:cNvSpPr>
          <p:nvPr>
            <p:ph idx="1"/>
          </p:nvPr>
        </p:nvSpPr>
        <p:spPr>
          <a:xfrm>
            <a:off x="426150" y="1487756"/>
            <a:ext cx="8089200" cy="338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ru-RU" dirty="0"/>
              <a:t>Н.Б. </a:t>
            </a:r>
            <a:r>
              <a:rPr lang="ru" dirty="0"/>
              <a:t>Кошкарёва </a:t>
            </a:r>
            <a:r>
              <a:rPr lang="en-US" dirty="0"/>
              <a:t>[</a:t>
            </a:r>
            <a:r>
              <a:rPr lang="ru" dirty="0"/>
              <a:t>2005:186-187</a:t>
            </a:r>
            <a:r>
              <a:rPr lang="en-US" dirty="0"/>
              <a:t>]</a:t>
            </a:r>
            <a:r>
              <a:rPr lang="ru" dirty="0"/>
              <a:t> про тундровый ненецкий: “аблатив указывает на исходную точку движения в психической сфере”</a:t>
            </a:r>
            <a:endParaRPr dirty="0"/>
          </a:p>
          <a:p>
            <a:pPr marL="0" lvl="0" indent="0" algn="l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dirty="0"/>
              <a:t>(6)		</a:t>
            </a:r>
            <a:r>
              <a:rPr lang="en-US" dirty="0"/>
              <a:t>[</a:t>
            </a:r>
            <a:r>
              <a:rPr lang="ru-RU" sz="2000" dirty="0"/>
              <a:t>Т</a:t>
            </a:r>
            <a:r>
              <a:rPr lang="ru" sz="2000" dirty="0"/>
              <a:t>арця		юн-’							ханяд				ӊадиво-”ма-</a:t>
            </a:r>
            <a:r>
              <a:rPr lang="ru" sz="2000" b="1" dirty="0">
                <a:solidFill>
                  <a:srgbClr val="C00000"/>
                </a:solidFill>
              </a:rPr>
              <a:t>хад</a:t>
            </a:r>
            <a:r>
              <a:rPr lang="en-US" sz="2000" dirty="0"/>
              <a:t>]</a:t>
            </a:r>
            <a:r>
              <a:rPr lang="ru" sz="2000" dirty="0"/>
              <a:t>	</a:t>
            </a:r>
            <a:endParaRPr sz="2000" dirty="0"/>
          </a:p>
          <a:p>
            <a:pPr marL="0" lvl="0" indent="0" algn="l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000" dirty="0"/>
              <a:t>				такой		</a:t>
            </a:r>
            <a:r>
              <a:rPr lang="en-US" sz="2000" dirty="0"/>
              <a:t>	</a:t>
            </a:r>
            <a:r>
              <a:rPr lang="ru" sz="2000" dirty="0"/>
              <a:t>весть</a:t>
            </a:r>
            <a:r>
              <a:rPr lang="ru" sz="2000" cap="small" dirty="0"/>
              <a:t>-gen</a:t>
            </a:r>
            <a:r>
              <a:rPr lang="ru" sz="2000" dirty="0"/>
              <a:t>	</a:t>
            </a:r>
            <a:r>
              <a:rPr lang="en-US" sz="2000" dirty="0"/>
              <a:t>	</a:t>
            </a:r>
            <a:r>
              <a:rPr lang="ru" sz="2000" dirty="0"/>
              <a:t>откуда			появиться-</a:t>
            </a:r>
            <a:r>
              <a:rPr lang="ru" sz="2000" cap="small" dirty="0"/>
              <a:t>nm.pst-</a:t>
            </a:r>
            <a:r>
              <a:rPr lang="ru" sz="2000" b="1" cap="small" dirty="0">
                <a:solidFill>
                  <a:srgbClr val="C00000"/>
                </a:solidFill>
              </a:rPr>
              <a:t>abl</a:t>
            </a:r>
            <a:endParaRPr sz="2000" b="1" cap="small" dirty="0">
              <a:solidFill>
                <a:srgbClr val="C00000"/>
              </a:solidFill>
            </a:endParaRPr>
          </a:p>
          <a:p>
            <a:pPr marL="0" lvl="0" indent="457200" algn="l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000" dirty="0"/>
              <a:t>пирибтя		хар-та									</a:t>
            </a:r>
            <a:r>
              <a:rPr lang="ru" sz="2000" b="1" dirty="0">
                <a:solidFill>
                  <a:srgbClr val="0070C0"/>
                </a:solidFill>
              </a:rPr>
              <a:t>ехэра</a:t>
            </a:r>
            <a:endParaRPr sz="2000" b="1" dirty="0">
              <a:solidFill>
                <a:srgbClr val="0070C0"/>
              </a:solidFill>
            </a:endParaRPr>
          </a:p>
          <a:p>
            <a:pPr marL="0" lvl="0" indent="457200" algn="l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000" dirty="0"/>
              <a:t>девушка		сам-</a:t>
            </a:r>
            <a:r>
              <a:rPr lang="ru" sz="2000" cap="small" dirty="0"/>
              <a:t>poss.3sg</a:t>
            </a:r>
            <a:r>
              <a:rPr lang="ru" sz="2000" dirty="0"/>
              <a:t>			не.знать</a:t>
            </a:r>
            <a:endParaRPr sz="2000" dirty="0"/>
          </a:p>
          <a:p>
            <a:pPr marL="0" lvl="0" indent="457200" algn="l" defTabSz="108000" rtl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/>
              <a:t>‘Откуда появилось такое известие, девушка сама не знала’ ((50) в Кошкарёва 2005)</a:t>
            </a:r>
            <a:endParaRPr sz="2000" dirty="0"/>
          </a:p>
        </p:txBody>
      </p:sp>
      <p:sp>
        <p:nvSpPr>
          <p:cNvPr id="168" name="Google Shape;168;p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205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Оформление номинализации: а</a:t>
            </a:r>
            <a:r>
              <a:rPr lang="ru" dirty="0"/>
              <a:t>блатив vs. аккузатив</a:t>
            </a:r>
            <a:endParaRPr dirty="0"/>
          </a:p>
        </p:txBody>
      </p:sp>
      <p:sp>
        <p:nvSpPr>
          <p:cNvPr id="174" name="Google Shape;174;p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ru-RU" sz="2000" dirty="0"/>
              <a:t>Вопрос: есть ли разница между конструкциями</a:t>
            </a: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ru-RU" sz="2000" dirty="0"/>
              <a:t>Интуиция: должна быть какая-то разница</a:t>
            </a: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ru" sz="2000" dirty="0"/>
              <a:t>Гипотеза 1:</a:t>
            </a:r>
            <a:endParaRPr sz="2000" dirty="0"/>
          </a:p>
          <a:p>
            <a:pPr marL="457200" indent="-317500">
              <a:spcBef>
                <a:spcPts val="1100"/>
              </a:spcBef>
              <a:buSzPts val="1400"/>
            </a:pPr>
            <a:r>
              <a:rPr lang="ru" sz="2000" dirty="0"/>
              <a:t>две конструкции различаются синтаксическими свойствами (</a:t>
            </a:r>
            <a:r>
              <a:rPr lang="ru-RU" sz="2000" dirty="0"/>
              <a:t>может быть, у аблативной номинализации «больше» именной структуры)</a:t>
            </a:r>
            <a:endParaRPr sz="2000" dirty="0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ru" sz="2000" dirty="0"/>
              <a:t>Гипотеза 2:</a:t>
            </a:r>
            <a:endParaRPr sz="2000" dirty="0"/>
          </a:p>
          <a:p>
            <a:pPr marL="457200" lvl="0" indent="-317500" algn="l" rtl="0">
              <a:spcBef>
                <a:spcPts val="1100"/>
              </a:spcBef>
              <a:spcAft>
                <a:spcPts val="0"/>
              </a:spcAft>
              <a:buSzPts val="1400"/>
              <a:buChar char="•"/>
            </a:pPr>
            <a:r>
              <a:rPr lang="ru" sz="2000" dirty="0"/>
              <a:t>две конструкции различаются семантически (может быть, они различаются по фактивности)</a:t>
            </a:r>
            <a:endParaRPr sz="2000" dirty="0"/>
          </a:p>
        </p:txBody>
      </p:sp>
      <p:sp>
        <p:nvSpPr>
          <p:cNvPr id="175" name="Google Shape;175;p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205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Аблатив </a:t>
            </a:r>
            <a:r>
              <a:rPr lang="en-US" dirty="0"/>
              <a:t>vs. </a:t>
            </a:r>
            <a:r>
              <a:rPr lang="ru-RU" dirty="0"/>
              <a:t>Аккузатив</a:t>
            </a:r>
            <a:br>
              <a:rPr lang="ru-RU" dirty="0"/>
            </a:br>
            <a:r>
              <a:rPr lang="ru-RU" dirty="0"/>
              <a:t>Гипотеза 1. Синтаксис</a:t>
            </a:r>
            <a:endParaRPr dirty="0"/>
          </a:p>
        </p:txBody>
      </p:sp>
      <p:sp>
        <p:nvSpPr>
          <p:cNvPr id="181" name="Google Shape;181;p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ru" sz="2000" dirty="0">
                <a:sym typeface="Gentium Plus"/>
              </a:rPr>
              <a:t>Вопросительный вынос из клаузы с номинализацией запрещён, </a:t>
            </a:r>
            <a:r>
              <a:rPr lang="ru-RU" sz="2000" dirty="0">
                <a:sym typeface="Gentium Plus"/>
              </a:rPr>
              <a:t>независимо от падежного оформления номинализации</a:t>
            </a:r>
            <a:r>
              <a:rPr lang="ru" sz="2000" dirty="0">
                <a:sym typeface="Gentium Plus"/>
              </a:rPr>
              <a:t>:</a:t>
            </a:r>
            <a:endParaRPr sz="2000" dirty="0">
              <a:sym typeface="Gentium Plus"/>
            </a:endParaRPr>
          </a:p>
          <a:p>
            <a:pPr marL="0" indent="0" defTabSz="108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000" dirty="0">
                <a:sym typeface="Gentium Plus"/>
              </a:rPr>
              <a:t>(7)	*ŋami-m	</a:t>
            </a:r>
            <a:r>
              <a:rPr lang="en-US" sz="2000" dirty="0">
                <a:sym typeface="Gentium Plus"/>
              </a:rPr>
              <a:t>	</a:t>
            </a:r>
            <a:r>
              <a:rPr lang="ru" sz="2000" dirty="0">
                <a:sym typeface="Gentium Plus"/>
              </a:rPr>
              <a:t>waśa	</a:t>
            </a:r>
            <a:r>
              <a:rPr lang="en-US" sz="2000" dirty="0">
                <a:sym typeface="Gentium Plus"/>
              </a:rPr>
              <a:t>	</a:t>
            </a:r>
            <a:r>
              <a:rPr lang="ru" sz="2000" dirty="0">
                <a:sym typeface="Gentium Plus"/>
              </a:rPr>
              <a:t>ṕetʹa-ŋ	</a:t>
            </a:r>
            <a:r>
              <a:rPr lang="en-US" sz="2000" dirty="0">
                <a:sym typeface="Gentium Plus"/>
              </a:rPr>
              <a:t>	</a:t>
            </a:r>
            <a:r>
              <a:rPr lang="ru" sz="2000" dirty="0">
                <a:sym typeface="Gentium Plus"/>
              </a:rPr>
              <a:t>t</a:t>
            </a:r>
            <a:r>
              <a:rPr lang="ru" sz="2000" baseline="-25000" dirty="0">
                <a:sym typeface="Gentium Plus"/>
              </a:rPr>
              <a:t>i</a:t>
            </a:r>
            <a:r>
              <a:rPr lang="ru" sz="2000" dirty="0">
                <a:sym typeface="Gentium Plus"/>
              </a:rPr>
              <a:t>	temta-ʔma-{</a:t>
            </a:r>
            <a:r>
              <a:rPr lang="ru" sz="2000" b="1" dirty="0">
                <a:solidFill>
                  <a:srgbClr val="C00000"/>
                </a:solidFill>
                <a:sym typeface="Gentium Plus"/>
              </a:rPr>
              <a:t>xăt°</a:t>
            </a:r>
            <a:r>
              <a:rPr lang="ru" sz="2000" dirty="0">
                <a:sym typeface="Gentium Plus"/>
              </a:rPr>
              <a:t> / -</a:t>
            </a:r>
            <a:r>
              <a:rPr lang="ru" sz="2000" b="1" dirty="0">
                <a:solidFill>
                  <a:srgbClr val="C00000"/>
                </a:solidFill>
                <a:sym typeface="Gentium Plus"/>
              </a:rPr>
              <a:t>m</a:t>
            </a:r>
            <a:r>
              <a:rPr lang="ru" sz="2000" dirty="0">
                <a:sym typeface="Gentium Plus"/>
              </a:rPr>
              <a:t>}		</a:t>
            </a:r>
            <a:r>
              <a:rPr lang="en-US" sz="2000" dirty="0">
                <a:sym typeface="Gentium Plus"/>
              </a:rPr>
              <a:t>		</a:t>
            </a:r>
            <a:r>
              <a:rPr lang="ru" sz="2000" dirty="0">
                <a:sym typeface="Gentium Plus"/>
              </a:rPr>
              <a:t>čedʹiḿi?</a:t>
            </a:r>
            <a:endParaRPr sz="2000" dirty="0">
              <a:sym typeface="Gentium Plus"/>
            </a:endParaRPr>
          </a:p>
          <a:p>
            <a:pPr marL="0" indent="0" defTabSz="108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>
                <a:sym typeface="Gentium Plus"/>
              </a:rPr>
              <a:t>				</a:t>
            </a:r>
            <a:r>
              <a:rPr lang="ru" sz="2000" dirty="0">
                <a:sym typeface="Gentium Plus"/>
              </a:rPr>
              <a:t>что</a:t>
            </a:r>
            <a:r>
              <a:rPr lang="ru" sz="2000" baseline="-25000" dirty="0">
                <a:sym typeface="Gentium Plus"/>
              </a:rPr>
              <a:t>i</a:t>
            </a:r>
            <a:r>
              <a:rPr lang="ru" sz="2000" dirty="0">
                <a:sym typeface="Gentium Plus"/>
              </a:rPr>
              <a:t>-</a:t>
            </a:r>
            <a:r>
              <a:rPr lang="ru" sz="2000" cap="small" dirty="0">
                <a:sym typeface="Gentium Plus"/>
              </a:rPr>
              <a:t>acc</a:t>
            </a:r>
            <a:r>
              <a:rPr lang="ru" sz="2000" dirty="0">
                <a:sym typeface="Gentium Plus"/>
              </a:rPr>
              <a:t>	</a:t>
            </a:r>
            <a:r>
              <a:rPr lang="en-US" sz="2000" dirty="0">
                <a:sym typeface="Gentium Plus"/>
              </a:rPr>
              <a:t>	</a:t>
            </a:r>
            <a:r>
              <a:rPr lang="ru" sz="2000" dirty="0">
                <a:sym typeface="Gentium Plus"/>
              </a:rPr>
              <a:t>В.	</a:t>
            </a:r>
            <a:r>
              <a:rPr lang="en-US" sz="2000" dirty="0">
                <a:sym typeface="Gentium Plus"/>
              </a:rPr>
              <a:t>				</a:t>
            </a:r>
            <a:r>
              <a:rPr lang="ru" sz="2000" dirty="0">
                <a:sym typeface="Gentium Plus"/>
              </a:rPr>
              <a:t>П.-</a:t>
            </a:r>
            <a:r>
              <a:rPr lang="ru" sz="2000" cap="small" dirty="0">
                <a:sym typeface="Gentium Plus"/>
              </a:rPr>
              <a:t>gen</a:t>
            </a:r>
            <a:r>
              <a:rPr lang="ru" sz="2000" dirty="0">
                <a:sym typeface="Gentium Plus"/>
              </a:rPr>
              <a:t>	</a:t>
            </a:r>
            <a:r>
              <a:rPr lang="en-US" sz="2000" dirty="0">
                <a:sym typeface="Gentium Plus"/>
              </a:rPr>
              <a:t>	</a:t>
            </a:r>
            <a:r>
              <a:rPr lang="ru" sz="2000" dirty="0">
                <a:sym typeface="Gentium Plus"/>
              </a:rPr>
              <a:t>t</a:t>
            </a:r>
            <a:r>
              <a:rPr lang="ru" sz="2000" baseline="-25000" dirty="0">
                <a:sym typeface="Gentium Plus"/>
              </a:rPr>
              <a:t>i</a:t>
            </a:r>
            <a:r>
              <a:rPr lang="ru" sz="2000" dirty="0">
                <a:sym typeface="Gentium Plus"/>
              </a:rPr>
              <a:t>	купить-</a:t>
            </a:r>
            <a:r>
              <a:rPr lang="ru" sz="2000" cap="small" dirty="0">
                <a:sym typeface="Gentium Plus"/>
              </a:rPr>
              <a:t>nm.pst{</a:t>
            </a:r>
            <a:r>
              <a:rPr lang="ru" sz="2000" b="1" cap="small" dirty="0">
                <a:solidFill>
                  <a:srgbClr val="C00000"/>
                </a:solidFill>
                <a:sym typeface="Gentium Plus"/>
              </a:rPr>
              <a:t>-abl /-acc</a:t>
            </a:r>
            <a:r>
              <a:rPr lang="ru" sz="2000" cap="small" dirty="0">
                <a:sym typeface="Gentium Plus"/>
              </a:rPr>
              <a:t>}</a:t>
            </a:r>
            <a:r>
              <a:rPr lang="ru" sz="2000" dirty="0">
                <a:sym typeface="Gentium Plus"/>
              </a:rPr>
              <a:t>	</a:t>
            </a:r>
            <a:r>
              <a:rPr lang="en-US" sz="2000" dirty="0">
                <a:sym typeface="Gentium Plus"/>
              </a:rPr>
              <a:t>	</a:t>
            </a:r>
            <a:r>
              <a:rPr lang="ru" sz="2000" dirty="0">
                <a:sym typeface="Gentium Plus"/>
              </a:rPr>
              <a:t>знать	</a:t>
            </a:r>
            <a:endParaRPr sz="2000" dirty="0">
              <a:sym typeface="Gentium Plus"/>
            </a:endParaRPr>
          </a:p>
          <a:p>
            <a:pPr marL="0" indent="0" defTabSz="108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000" dirty="0">
                <a:sym typeface="Gentium Plus"/>
              </a:rPr>
              <a:t>	</a:t>
            </a:r>
            <a:r>
              <a:rPr lang="en-US" sz="2000" dirty="0">
                <a:sym typeface="Gentium Plus"/>
              </a:rPr>
              <a:t>			</a:t>
            </a:r>
            <a:r>
              <a:rPr lang="ru" sz="2000" dirty="0">
                <a:sym typeface="Gentium Plus"/>
              </a:rPr>
              <a:t>Ожид. знач: ‘Что Вася знает, что Петя купил?’</a:t>
            </a:r>
            <a:endParaRPr sz="2000" dirty="0">
              <a:sym typeface="Gentium Plu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Gentium Plus"/>
              <a:ea typeface="Gentium Plus"/>
              <a:cs typeface="Gentium Plus"/>
              <a:sym typeface="Gentium Plus"/>
            </a:endParaRPr>
          </a:p>
        </p:txBody>
      </p:sp>
      <p:sp>
        <p:nvSpPr>
          <p:cNvPr id="182" name="Google Shape;182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13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20575" rIns="68575" bIns="3427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Аккузатив </a:t>
            </a:r>
            <a:r>
              <a:rPr lang="en-US" dirty="0"/>
              <a:t>vs.</a:t>
            </a:r>
            <a:r>
              <a:rPr lang="en-GB" dirty="0"/>
              <a:t> </a:t>
            </a:r>
            <a:r>
              <a:rPr lang="ru-RU" dirty="0"/>
              <a:t>Аблатив</a:t>
            </a:r>
            <a:br>
              <a:rPr lang="ru-RU" dirty="0"/>
            </a:br>
            <a:r>
              <a:rPr lang="ru-RU" dirty="0"/>
              <a:t>Гипотеза 1. Синтаксис: именной </a:t>
            </a:r>
            <a:r>
              <a:rPr lang="en-US" dirty="0"/>
              <a:t>vs. </a:t>
            </a:r>
            <a:r>
              <a:rPr lang="ru-RU" dirty="0"/>
              <a:t>глагольный</a:t>
            </a:r>
            <a:endParaRPr dirty="0"/>
          </a:p>
        </p:txBody>
      </p:sp>
      <p:sp>
        <p:nvSpPr>
          <p:cNvPr id="160" name="Google Shape;160;p22"/>
          <p:cNvSpPr txBox="1">
            <a:spLocks noGrp="1"/>
          </p:cNvSpPr>
          <p:nvPr>
            <p:ph idx="1"/>
          </p:nvPr>
        </p:nvSpPr>
        <p:spPr>
          <a:xfrm>
            <a:off x="364879" y="1385363"/>
            <a:ext cx="8272200" cy="338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 defTabSz="108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000" dirty="0"/>
              <a:t>(8)</a:t>
            </a:r>
            <a:r>
              <a:rPr lang="en-US" sz="2000" dirty="0"/>
              <a:t>a.</a:t>
            </a:r>
            <a:r>
              <a:rPr lang="ru" sz="2000" dirty="0"/>
              <a:t>	ṕetʹa-ŋ 	ŋanu-m 					t</a:t>
            </a:r>
            <a:r>
              <a:rPr lang="en-US" sz="2000" dirty="0"/>
              <a:t>e</a:t>
            </a:r>
            <a:r>
              <a:rPr lang="ru" sz="2000" dirty="0"/>
              <a:t>mta-ʔma-</a:t>
            </a:r>
            <a:r>
              <a:rPr lang="ru" sz="2000" b="1" dirty="0">
                <a:solidFill>
                  <a:srgbClr val="C00000"/>
                </a:solidFill>
              </a:rPr>
              <a:t>xăt°</a:t>
            </a:r>
            <a:r>
              <a:rPr lang="ru" sz="2000" dirty="0"/>
              <a:t> 				</a:t>
            </a:r>
            <a:r>
              <a:rPr lang="en-US" sz="2000" dirty="0"/>
              <a:t>	</a:t>
            </a:r>
            <a:r>
              <a:rPr lang="ru" sz="2000" dirty="0"/>
              <a:t>măń°	</a:t>
            </a:r>
            <a:r>
              <a:rPr lang="ru" sz="2000" b="1" dirty="0">
                <a:solidFill>
                  <a:srgbClr val="0070C0"/>
                </a:solidFill>
              </a:rPr>
              <a:t>čedʹiḿa-m°</a:t>
            </a:r>
            <a:endParaRPr sz="2000" b="1" dirty="0">
              <a:solidFill>
                <a:srgbClr val="0070C0"/>
              </a:solidFill>
            </a:endParaRPr>
          </a:p>
          <a:p>
            <a:pPr marL="457200" lvl="0" indent="0" algn="l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/>
              <a:t>	П.</a:t>
            </a:r>
            <a:r>
              <a:rPr lang="ru" sz="2000" cap="small" dirty="0"/>
              <a:t>-gen</a:t>
            </a:r>
            <a:r>
              <a:rPr lang="ru" sz="2000" dirty="0"/>
              <a:t> </a:t>
            </a:r>
            <a:r>
              <a:rPr lang="en-US" sz="2000" dirty="0"/>
              <a:t>	</a:t>
            </a:r>
            <a:r>
              <a:rPr lang="ru" sz="2000" dirty="0"/>
              <a:t>	лодка-</a:t>
            </a:r>
            <a:r>
              <a:rPr lang="ru" sz="2000" cap="small" dirty="0"/>
              <a:t>acc</a:t>
            </a:r>
            <a:r>
              <a:rPr lang="ru" sz="2000" dirty="0"/>
              <a:t>	</a:t>
            </a:r>
            <a:r>
              <a:rPr lang="en-US" sz="2000" dirty="0"/>
              <a:t>	</a:t>
            </a:r>
            <a:r>
              <a:rPr lang="ru" sz="2000" dirty="0"/>
              <a:t>	купить-</a:t>
            </a:r>
            <a:r>
              <a:rPr lang="ru" sz="2000" cap="small" dirty="0"/>
              <a:t>nm.pst-</a:t>
            </a:r>
            <a:r>
              <a:rPr lang="ru" sz="2000" b="1" cap="small" dirty="0">
                <a:solidFill>
                  <a:srgbClr val="C00000"/>
                </a:solidFill>
              </a:rPr>
              <a:t>abl</a:t>
            </a:r>
            <a:r>
              <a:rPr lang="ru" sz="2000" dirty="0"/>
              <a:t>	</a:t>
            </a:r>
            <a:r>
              <a:rPr lang="en-US" sz="2000" dirty="0"/>
              <a:t>		</a:t>
            </a:r>
            <a:r>
              <a:rPr lang="ru" sz="2000" dirty="0"/>
              <a:t>1</a:t>
            </a:r>
            <a:r>
              <a:rPr lang="ru" sz="2000" cap="small" dirty="0"/>
              <a:t>sg</a:t>
            </a:r>
            <a:r>
              <a:rPr lang="ru" sz="2000" dirty="0"/>
              <a:t>			знать-</a:t>
            </a:r>
            <a:r>
              <a:rPr lang="ru" sz="2000" cap="small" dirty="0"/>
              <a:t>1sg&gt;sg</a:t>
            </a:r>
            <a:endParaRPr sz="2000" cap="small" dirty="0"/>
          </a:p>
          <a:p>
            <a:pPr marL="0" lvl="0" indent="0" algn="l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000" dirty="0"/>
              <a:t>	</a:t>
            </a:r>
            <a:r>
              <a:rPr lang="en-US" sz="2000" dirty="0"/>
              <a:t>			</a:t>
            </a:r>
            <a:r>
              <a:rPr lang="ru" sz="2000" dirty="0"/>
              <a:t>‘Я знаю, что Петя купил лодку’</a:t>
            </a:r>
            <a:endParaRPr sz="2000" dirty="0"/>
          </a:p>
          <a:p>
            <a:pPr marL="0" lvl="0" indent="0" defTabSz="1080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			b.</a:t>
            </a:r>
            <a:r>
              <a:rPr lang="ru" sz="2000" dirty="0"/>
              <a:t> </a:t>
            </a:r>
            <a:r>
              <a:rPr lang="en-US" sz="2000" dirty="0" err="1"/>
              <a:t>ṕetʹa-ŋ</a:t>
            </a:r>
            <a:r>
              <a:rPr lang="en-US" sz="2000" dirty="0"/>
              <a:t> 	</a:t>
            </a:r>
            <a:r>
              <a:rPr lang="en-US" sz="2000" dirty="0" err="1"/>
              <a:t>ŋanu</a:t>
            </a:r>
            <a:r>
              <a:rPr lang="en-US" sz="2000" dirty="0"/>
              <a:t>-m 					</a:t>
            </a:r>
            <a:r>
              <a:rPr lang="en-US" sz="2000" dirty="0" err="1"/>
              <a:t>temta</a:t>
            </a:r>
            <a:r>
              <a:rPr lang="en-US" sz="2000" dirty="0"/>
              <a:t>-</a:t>
            </a:r>
            <a:r>
              <a:rPr lang="en-US" sz="2000" dirty="0" err="1"/>
              <a:t>ʔma</a:t>
            </a:r>
            <a:r>
              <a:rPr lang="en-US" sz="2000" dirty="0"/>
              <a:t>-</a:t>
            </a:r>
            <a:r>
              <a:rPr lang="en-US" sz="2000" b="1" dirty="0">
                <a:solidFill>
                  <a:srgbClr val="C00000"/>
                </a:solidFill>
              </a:rPr>
              <a:t>m</a:t>
            </a:r>
            <a:r>
              <a:rPr lang="en-US" sz="2000" dirty="0"/>
              <a:t> 							</a:t>
            </a:r>
            <a:r>
              <a:rPr lang="en-US" sz="2000" dirty="0" err="1"/>
              <a:t>măń</a:t>
            </a:r>
            <a:r>
              <a:rPr lang="en-US" sz="2000" dirty="0"/>
              <a:t>°	</a:t>
            </a:r>
            <a:r>
              <a:rPr lang="en-US" sz="2000" b="1" dirty="0" err="1">
                <a:solidFill>
                  <a:srgbClr val="0070C0"/>
                </a:solidFill>
              </a:rPr>
              <a:t>čedʹiḿa-m</a:t>
            </a:r>
            <a:r>
              <a:rPr lang="en-US" sz="2000" b="1" dirty="0">
                <a:solidFill>
                  <a:srgbClr val="0070C0"/>
                </a:solidFill>
              </a:rPr>
              <a:t>°</a:t>
            </a:r>
          </a:p>
          <a:p>
            <a:pPr marL="457200" lvl="0" indent="0" defTabSz="10800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ru-RU" sz="2000" dirty="0"/>
              <a:t>	П.</a:t>
            </a:r>
            <a:r>
              <a:rPr lang="ru-RU" sz="2000" cap="small" dirty="0"/>
              <a:t>-</a:t>
            </a:r>
            <a:r>
              <a:rPr lang="en-US" sz="2000" cap="small" dirty="0"/>
              <a:t>gen</a:t>
            </a:r>
            <a:r>
              <a:rPr lang="en-US" sz="2000" dirty="0"/>
              <a:t> 		</a:t>
            </a:r>
            <a:r>
              <a:rPr lang="ru-RU" sz="2000" dirty="0"/>
              <a:t>лодка-</a:t>
            </a:r>
            <a:r>
              <a:rPr lang="en-US" sz="2000" cap="small" dirty="0"/>
              <a:t>acc</a:t>
            </a:r>
            <a:r>
              <a:rPr lang="en-US" sz="2000" dirty="0"/>
              <a:t>			</a:t>
            </a:r>
            <a:r>
              <a:rPr lang="ru-RU" sz="2000" dirty="0"/>
              <a:t>купить-</a:t>
            </a:r>
            <a:r>
              <a:rPr lang="en-US" sz="2000" cap="small" dirty="0"/>
              <a:t>nm.pst-</a:t>
            </a:r>
            <a:r>
              <a:rPr lang="en-US" sz="2000" b="1" cap="small" dirty="0">
                <a:solidFill>
                  <a:srgbClr val="C00000"/>
                </a:solidFill>
              </a:rPr>
              <a:t>acc</a:t>
            </a:r>
            <a:r>
              <a:rPr lang="en-US" sz="2000" dirty="0"/>
              <a:t>			1</a:t>
            </a:r>
            <a:r>
              <a:rPr lang="en-US" sz="2000" cap="small" dirty="0"/>
              <a:t>sg</a:t>
            </a:r>
            <a:r>
              <a:rPr lang="en-US" sz="2000" dirty="0"/>
              <a:t>			</a:t>
            </a:r>
            <a:r>
              <a:rPr lang="ru-RU" sz="2000" dirty="0"/>
              <a:t>знать-</a:t>
            </a:r>
            <a:r>
              <a:rPr lang="ru-RU" sz="2000" cap="small" dirty="0"/>
              <a:t>1</a:t>
            </a:r>
            <a:r>
              <a:rPr lang="en-US" sz="2000" cap="small" dirty="0"/>
              <a:t>sg&gt;sg</a:t>
            </a:r>
          </a:p>
          <a:p>
            <a:pPr marL="0" lvl="0" indent="0" defTabSz="1080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				‘</a:t>
            </a:r>
            <a:r>
              <a:rPr lang="ru-RU" sz="2000" dirty="0"/>
              <a:t>Я знаю, что Петя купил лодку’</a:t>
            </a:r>
          </a:p>
          <a:p>
            <a:pPr defTabSz="108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 В обоих случаях прямое дополнение получает падеж от глагола,</a:t>
            </a:r>
          </a:p>
          <a:p>
            <a:pPr defTabSz="108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 Субъект оформлен генитивом </a:t>
            </a:r>
            <a:r>
              <a:rPr lang="ru-RU" sz="1800" dirty="0"/>
              <a:t>(вероятно, как зависимое от вершинного имени в именной группе)</a:t>
            </a:r>
            <a:endParaRPr lang="ru" sz="1800" dirty="0"/>
          </a:p>
          <a:p>
            <a:pPr marL="0" lvl="0" indent="0" algn="l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161" name="Google Shape;161;p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666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205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Аккузатив</a:t>
            </a:r>
            <a:r>
              <a:rPr lang="en-US" dirty="0"/>
              <a:t> vs. </a:t>
            </a:r>
            <a:r>
              <a:rPr lang="ru-RU" dirty="0"/>
              <a:t>аблатив</a:t>
            </a:r>
            <a:br>
              <a:rPr lang="en-US" dirty="0"/>
            </a:br>
            <a:r>
              <a:rPr lang="ru-RU" dirty="0"/>
              <a:t>Гипотеза 1: синтаксис</a:t>
            </a:r>
            <a:endParaRPr dirty="0"/>
          </a:p>
        </p:txBody>
      </p:sp>
      <p:sp>
        <p:nvSpPr>
          <p:cNvPr id="188" name="Google Shape;188;p26"/>
          <p:cNvSpPr txBox="1">
            <a:spLocks noGrp="1"/>
          </p:cNvSpPr>
          <p:nvPr>
            <p:ph idx="1"/>
          </p:nvPr>
        </p:nvSpPr>
        <p:spPr>
          <a:xfrm>
            <a:off x="185980" y="1369219"/>
            <a:ext cx="8578312" cy="3263504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>
              <a:spcBef>
                <a:spcPts val="1100"/>
              </a:spcBef>
              <a:buClr>
                <a:schemeClr val="dk1"/>
              </a:buClr>
              <a:buSzPts val="1200"/>
              <a:buNone/>
            </a:pPr>
            <a:r>
              <a:rPr lang="ru-RU" sz="2000" dirty="0">
                <a:sym typeface="Gentium Plus"/>
              </a:rPr>
              <a:t>Глагольные свойства: с</a:t>
            </a:r>
            <a:r>
              <a:rPr lang="ru" sz="2000" dirty="0">
                <a:sym typeface="Gentium Plus"/>
              </a:rPr>
              <a:t>убъект при номинализации может контролировать субъект вложенной в него деепричастной клаузы</a:t>
            </a:r>
            <a:endParaRPr sz="2000" dirty="0">
              <a:sym typeface="Gentium Plus"/>
            </a:endParaRPr>
          </a:p>
          <a:p>
            <a:pPr marL="0" lvl="0" indent="0">
              <a:spcBef>
                <a:spcPts val="1100"/>
              </a:spcBef>
              <a:buNone/>
            </a:pPr>
            <a:endParaRPr sz="2000" dirty="0">
              <a:sym typeface="Gentium Plus"/>
            </a:endParaRPr>
          </a:p>
          <a:p>
            <a:pPr marL="0" lvl="0" indent="0" defTabSz="108000">
              <a:lnSpc>
                <a:spcPct val="100000"/>
              </a:lnSpc>
              <a:spcBef>
                <a:spcPts val="600"/>
              </a:spcBef>
              <a:buNone/>
            </a:pPr>
            <a:r>
              <a:rPr lang="ru" sz="2000" dirty="0">
                <a:sym typeface="Gentium Plus"/>
              </a:rPr>
              <a:t>(9)	xomaʰku-ŋ	ẃe-š°				</a:t>
            </a:r>
            <a:r>
              <a:rPr lang="en-US" sz="2000" dirty="0">
                <a:sym typeface="Gentium Plus"/>
              </a:rPr>
              <a:t>																	</a:t>
            </a:r>
            <a:r>
              <a:rPr lang="ru" sz="2000" dirty="0">
                <a:sym typeface="Gentium Plus"/>
              </a:rPr>
              <a:t>kăj-ʔḿa-</a:t>
            </a:r>
            <a:r>
              <a:rPr lang="ru" sz="2000" b="1" dirty="0">
                <a:solidFill>
                  <a:srgbClr val="C00000"/>
                </a:solidFill>
                <a:sym typeface="Gentium Plus"/>
              </a:rPr>
              <a:t>xăt°</a:t>
            </a:r>
            <a:r>
              <a:rPr lang="ru" sz="2000" dirty="0">
                <a:sym typeface="Gentium Plus"/>
              </a:rPr>
              <a:t>		</a:t>
            </a:r>
            <a:r>
              <a:rPr lang="en-US" sz="2000" dirty="0">
                <a:sym typeface="Gentium Plus"/>
              </a:rPr>
              <a:t>					</a:t>
            </a:r>
            <a:r>
              <a:rPr lang="ru" sz="2000" dirty="0">
                <a:sym typeface="Gentium Plus"/>
              </a:rPr>
              <a:t>kon°-pæ-t°</a:t>
            </a:r>
            <a:endParaRPr sz="2000" dirty="0">
              <a:sym typeface="Gentium Plus"/>
            </a:endParaRPr>
          </a:p>
          <a:p>
            <a:pPr marL="0" lvl="0" indent="0" defTabSz="108000">
              <a:lnSpc>
                <a:spcPct val="100000"/>
              </a:lnSpc>
              <a:spcBef>
                <a:spcPts val="600"/>
              </a:spcBef>
              <a:buNone/>
            </a:pPr>
            <a:r>
              <a:rPr lang="ru" sz="2000" dirty="0">
                <a:sym typeface="Gentium Plus"/>
              </a:rPr>
              <a:t>	</a:t>
            </a:r>
            <a:r>
              <a:rPr lang="en-US" sz="2000" dirty="0">
                <a:sym typeface="Gentium Plus"/>
              </a:rPr>
              <a:t>		</a:t>
            </a:r>
            <a:r>
              <a:rPr lang="ru" sz="2000" dirty="0">
                <a:sym typeface="Gentium Plus"/>
              </a:rPr>
              <a:t>Х.</a:t>
            </a:r>
            <a:r>
              <a:rPr lang="ru" sz="2000" cap="small" dirty="0">
                <a:sym typeface="Gentium Plus"/>
              </a:rPr>
              <a:t>-gen	</a:t>
            </a:r>
            <a:r>
              <a:rPr lang="ru" sz="2000" dirty="0">
                <a:sym typeface="Gentium Plus"/>
              </a:rPr>
              <a:t>	</a:t>
            </a:r>
            <a:r>
              <a:rPr lang="en-US" sz="2000" dirty="0">
                <a:sym typeface="Gentium Plus"/>
              </a:rPr>
              <a:t>				</a:t>
            </a:r>
            <a:r>
              <a:rPr lang="ru" sz="2000" dirty="0">
                <a:sym typeface="Gentium Plus"/>
              </a:rPr>
              <a:t>дежурить.по.оленям</a:t>
            </a:r>
            <a:r>
              <a:rPr lang="en-US" sz="2000" dirty="0">
                <a:sym typeface="Gentium Plus"/>
              </a:rPr>
              <a:t>-</a:t>
            </a:r>
            <a:r>
              <a:rPr lang="en-US" sz="2000" cap="small" dirty="0">
                <a:sym typeface="Gentium Plus"/>
              </a:rPr>
              <a:t>cvb</a:t>
            </a:r>
            <a:r>
              <a:rPr lang="ru" sz="2000" dirty="0">
                <a:sym typeface="Gentium Plus"/>
              </a:rPr>
              <a:t>	</a:t>
            </a:r>
            <a:r>
              <a:rPr lang="en-US" sz="2000" dirty="0">
                <a:sym typeface="Gentium Plus"/>
              </a:rPr>
              <a:t>	</a:t>
            </a:r>
            <a:r>
              <a:rPr lang="ru" sz="2000" dirty="0">
                <a:sym typeface="Gentium Plus"/>
              </a:rPr>
              <a:t>пойти-</a:t>
            </a:r>
            <a:r>
              <a:rPr lang="ru" sz="2000" cap="small" dirty="0">
                <a:sym typeface="Gentium Plus"/>
              </a:rPr>
              <a:t>nm.pst-</a:t>
            </a:r>
            <a:r>
              <a:rPr lang="ru" sz="2000" b="1" cap="small" dirty="0">
                <a:solidFill>
                  <a:srgbClr val="C00000"/>
                </a:solidFill>
                <a:sym typeface="Gentium Plus"/>
              </a:rPr>
              <a:t>abl</a:t>
            </a:r>
            <a:r>
              <a:rPr lang="en-US" sz="2000" dirty="0">
                <a:sym typeface="Gentium Plus"/>
              </a:rPr>
              <a:t>		</a:t>
            </a:r>
            <a:r>
              <a:rPr lang="ru" sz="2000" dirty="0">
                <a:sym typeface="Gentium Plus"/>
              </a:rPr>
              <a:t>	узнать</a:t>
            </a:r>
            <a:r>
              <a:rPr lang="ru" sz="2000" cap="small" dirty="0">
                <a:sym typeface="Gentium Plus"/>
              </a:rPr>
              <a:t>-pt.res-1sg</a:t>
            </a:r>
            <a:endParaRPr sz="2000" cap="small" dirty="0">
              <a:sym typeface="Gentium Plus"/>
            </a:endParaRPr>
          </a:p>
          <a:p>
            <a:pPr marL="0" lvl="0" indent="0" defTabSz="108000">
              <a:lnSpc>
                <a:spcPct val="100000"/>
              </a:lnSpc>
              <a:spcBef>
                <a:spcPts val="600"/>
              </a:spcBef>
              <a:buNone/>
            </a:pPr>
            <a:r>
              <a:rPr lang="ru" sz="2000" dirty="0">
                <a:sym typeface="Gentium Plus"/>
              </a:rPr>
              <a:t>	‘Я в курсе, что Хомаку ушёл дежурить по оленям’</a:t>
            </a:r>
            <a:r>
              <a:rPr lang="en-US" sz="2000" dirty="0">
                <a:sym typeface="Gentium Plus"/>
              </a:rPr>
              <a:t> (</a:t>
            </a:r>
            <a:r>
              <a:rPr lang="ru-RU" sz="2000" dirty="0">
                <a:sym typeface="Gentium Plus"/>
              </a:rPr>
              <a:t>букв. «Я – узнавший об уходе </a:t>
            </a:r>
            <a:r>
              <a:rPr lang="ru-RU" sz="2000" dirty="0" err="1">
                <a:sym typeface="Gentium Plus"/>
              </a:rPr>
              <a:t>Хомаку</a:t>
            </a:r>
            <a:r>
              <a:rPr lang="ru-RU" sz="2000" dirty="0">
                <a:sym typeface="Gentium Plus"/>
              </a:rPr>
              <a:t> дежурить по оленям»)</a:t>
            </a:r>
            <a:endParaRPr sz="2000" dirty="0">
              <a:sym typeface="Gentium Plu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Gentium Plus"/>
              <a:ea typeface="Gentium Plus"/>
              <a:cs typeface="Gentium Plus"/>
              <a:sym typeface="Gentium Plu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Gentium Plus"/>
              <a:ea typeface="Gentium Plus"/>
              <a:cs typeface="Gentium Plus"/>
              <a:sym typeface="Gentium Plu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Gentium Plus"/>
              <a:ea typeface="Gentium Plus"/>
              <a:cs typeface="Gentium Plus"/>
              <a:sym typeface="Gentium Plus"/>
            </a:endParaRPr>
          </a:p>
        </p:txBody>
      </p:sp>
      <p:sp>
        <p:nvSpPr>
          <p:cNvPr id="189" name="Google Shape;189;p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idx="1"/>
          </p:nvPr>
        </p:nvSpPr>
        <p:spPr>
          <a:xfrm>
            <a:off x="433633" y="1371600"/>
            <a:ext cx="8210746" cy="3702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dirty="0">
                <a:ea typeface="Gentium Plus"/>
                <a:cs typeface="Gentium Plus"/>
                <a:sym typeface="Gentium Plus"/>
              </a:rPr>
              <a:t>Глагольные свойства: о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ба типа вложенных предикатов могут содержать наречия образа действия и обстоятельства времени</a:t>
            </a:r>
            <a:endParaRPr sz="2000" dirty="0">
              <a:solidFill>
                <a:schemeClr val="dk1"/>
              </a:solidFill>
              <a:ea typeface="Gentium Plus"/>
              <a:cs typeface="Gentium Plus"/>
              <a:sym typeface="Gentium Plus"/>
            </a:endParaRPr>
          </a:p>
          <a:p>
            <a:pPr marL="0" lvl="0" indent="0" algn="just" defTabSz="1080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(10)		măń°	</a:t>
            </a:r>
            <a:r>
              <a:rPr lang="ru" sz="2000" b="1" dirty="0">
                <a:solidFill>
                  <a:srgbClr val="0070C0"/>
                </a:solidFill>
                <a:ea typeface="Gentium Plus"/>
                <a:cs typeface="Gentium Plus"/>
                <a:sym typeface="Gentium Plus"/>
              </a:rPr>
              <a:t>čedʹi-ŋa-m°</a:t>
            </a: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								[waśa-ŋ	ńăxaλ 	pu-ŋ		</a:t>
            </a:r>
            <a:endParaRPr sz="2000" dirty="0">
              <a:solidFill>
                <a:schemeClr val="dk1"/>
              </a:solidFill>
              <a:ea typeface="Gentium Plus"/>
              <a:cs typeface="Gentium Plus"/>
              <a:sym typeface="Gentium Plus"/>
            </a:endParaRPr>
          </a:p>
          <a:p>
            <a:pPr marL="0" lvl="0" indent="0" algn="just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				</a:t>
            </a:r>
            <a:r>
              <a:rPr lang="ru" sz="2000" cap="small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1sg</a:t>
            </a: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		помнить</a:t>
            </a:r>
            <a:r>
              <a:rPr lang="ru" sz="2000" cap="small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-gfs-1sg&gt;sg</a:t>
            </a: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В.-</a:t>
            </a:r>
            <a:r>
              <a:rPr lang="ru" sz="2000" cap="small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gen</a:t>
            </a: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		</a:t>
            </a: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три</a:t>
            </a: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		</a:t>
            </a:r>
            <a:r>
              <a:rPr lang="en-US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</a:t>
            </a: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год</a:t>
            </a:r>
            <a:r>
              <a:rPr lang="ru" sz="2000" cap="small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-gen</a:t>
            </a: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</a:t>
            </a:r>
            <a:endParaRPr sz="2000" dirty="0">
              <a:solidFill>
                <a:schemeClr val="dk1"/>
              </a:solidFill>
              <a:ea typeface="Gentium Plus"/>
              <a:cs typeface="Gentium Plus"/>
              <a:sym typeface="Gentium Plus"/>
            </a:endParaRPr>
          </a:p>
          <a:p>
            <a:pPr marL="0" lvl="0" indent="457200" algn="just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000" dirty="0">
                <a:ea typeface="Gentium Plus"/>
                <a:cs typeface="Gentium Plus"/>
                <a:sym typeface="Gentium Plus"/>
              </a:rPr>
              <a:t>kaλw°tĭ-x́</a:t>
            </a:r>
            <a:r>
              <a:rPr lang="en-US" sz="2000" dirty="0">
                <a:ea typeface="Gentium Plus"/>
                <a:cs typeface="Gentium Plus"/>
                <a:sym typeface="Gentium Plus"/>
              </a:rPr>
              <a:t>ĭ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na	dʹiλʹi-ma</a:t>
            </a:r>
            <a:r>
              <a:rPr lang="en-US" sz="2000" dirty="0">
                <a:ea typeface="Gentium Plus"/>
                <a:cs typeface="Gentium Plus"/>
                <a:sym typeface="Gentium Plus"/>
              </a:rPr>
              <a:t>{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-</a:t>
            </a:r>
            <a:r>
              <a:rPr lang="ru" sz="2000" b="1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m</a:t>
            </a:r>
            <a:r>
              <a:rPr lang="en-US" sz="2000" dirty="0">
                <a:ea typeface="Gentium Plus"/>
                <a:cs typeface="Gentium Plus"/>
                <a:sym typeface="Gentium Plus"/>
              </a:rPr>
              <a:t>/</a:t>
            </a:r>
            <a:r>
              <a:rPr lang="en-US" sz="2000" b="1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-</a:t>
            </a:r>
            <a:r>
              <a:rPr lang="en-US" sz="2000" b="1" dirty="0" err="1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xăt</a:t>
            </a:r>
            <a:r>
              <a:rPr lang="en-US" sz="2000" b="1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°</a:t>
            </a:r>
            <a:r>
              <a:rPr lang="en-US" sz="2000" dirty="0">
                <a:ea typeface="Gentium Plus"/>
                <a:cs typeface="Gentium Plus"/>
                <a:sym typeface="Gentium Plus"/>
              </a:rPr>
              <a:t>}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]</a:t>
            </a:r>
            <a:endParaRPr sz="2000" dirty="0">
              <a:ea typeface="Gentium Plus"/>
              <a:cs typeface="Gentium Plus"/>
              <a:sym typeface="Gentium Plus"/>
            </a:endParaRPr>
          </a:p>
          <a:p>
            <a:pPr marL="0" lvl="0" indent="457200" algn="just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>
                <a:ea typeface="Gentium Plus"/>
                <a:cs typeface="Gentium Plus"/>
                <a:sym typeface="Gentium Plus"/>
              </a:rPr>
              <a:t>город-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loc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	</a:t>
            </a:r>
            <a:r>
              <a:rPr lang="en-US" sz="2000" dirty="0">
                <a:ea typeface="Gentium Plus"/>
                <a:cs typeface="Gentium Plus"/>
                <a:sym typeface="Gentium Plus"/>
              </a:rPr>
              <a:t>		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жить-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nm.npst</a:t>
            </a:r>
            <a:r>
              <a:rPr lang="en-US" sz="2000" cap="small" dirty="0">
                <a:ea typeface="Gentium Plus"/>
                <a:cs typeface="Gentium Plus"/>
                <a:sym typeface="Gentium Plus"/>
              </a:rPr>
              <a:t>{</a:t>
            </a:r>
            <a:r>
              <a:rPr lang="ru" sz="2000" b="1" cap="small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-acc</a:t>
            </a:r>
            <a:r>
              <a:rPr lang="en-US" sz="2000" b="1" cap="small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/-</a:t>
            </a:r>
            <a:r>
              <a:rPr lang="en-US" sz="2000" b="1" cap="small" dirty="0" err="1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abl</a:t>
            </a:r>
            <a:r>
              <a:rPr lang="en-US" sz="2000" cap="small" dirty="0">
                <a:ea typeface="Gentium Plus"/>
                <a:cs typeface="Gentium Plus"/>
                <a:sym typeface="Gentium Plus"/>
              </a:rPr>
              <a:t>}</a:t>
            </a:r>
            <a:endParaRPr sz="2000" cap="small" dirty="0">
              <a:ea typeface="Gentium Plus"/>
              <a:cs typeface="Gentium Plus"/>
              <a:sym typeface="Gentium Plus"/>
            </a:endParaRPr>
          </a:p>
          <a:p>
            <a:pPr marL="0" lvl="0" indent="0" algn="just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‘Я помню, что Вася три года жил в городе</a:t>
            </a:r>
            <a:endParaRPr sz="2000" dirty="0">
              <a:solidFill>
                <a:schemeClr val="dk1"/>
              </a:solidFill>
              <a:ea typeface="Gentium Plus"/>
              <a:cs typeface="Gentium Plus"/>
              <a:sym typeface="Gentium Plus"/>
            </a:endParaRPr>
          </a:p>
          <a:p>
            <a:pPr marL="0" lvl="0" indent="0" algn="just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ea typeface="Gentium Plus"/>
              <a:cs typeface="Gentium Plus"/>
              <a:sym typeface="Gentium Plus"/>
            </a:endParaRPr>
          </a:p>
        </p:txBody>
      </p:sp>
      <p:sp>
        <p:nvSpPr>
          <p:cNvPr id="224" name="Google Shape;224;p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16</a:t>
            </a:fld>
            <a:endParaRPr/>
          </a:p>
        </p:txBody>
      </p:sp>
      <p:sp>
        <p:nvSpPr>
          <p:cNvPr id="7" name="Google Shape;187;p26">
            <a:extLst>
              <a:ext uri="{FF2B5EF4-FFF2-40B4-BE49-F238E27FC236}">
                <a16:creationId xmlns:a16="http://schemas.microsoft.com/office/drawing/2014/main" id="{D8DAB5E3-866C-4250-BBA3-7C87660A4A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spcFirstLastPara="1" wrap="square" lIns="68575" tIns="205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Аккузатив</a:t>
            </a:r>
            <a:r>
              <a:rPr lang="en-US" dirty="0"/>
              <a:t> vs. </a:t>
            </a:r>
            <a:r>
              <a:rPr lang="ru-RU" dirty="0"/>
              <a:t>аблатив</a:t>
            </a:r>
            <a:br>
              <a:rPr lang="en-US" dirty="0"/>
            </a:br>
            <a:r>
              <a:rPr lang="ru-RU" dirty="0"/>
              <a:t>Гипотеза 1: синтаксис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idx="1"/>
          </p:nvPr>
        </p:nvSpPr>
        <p:spPr>
          <a:xfrm>
            <a:off x="433633" y="1371600"/>
            <a:ext cx="8210746" cy="3702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dirty="0">
                <a:ea typeface="Gentium Plus"/>
                <a:cs typeface="Gentium Plus"/>
                <a:sym typeface="Gentium Plus"/>
              </a:rPr>
              <a:t>Глагольные свойства: о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ба типа вложенных предикатов могут содержать наречия образа действия и обстоятельства времени</a:t>
            </a:r>
            <a:endParaRPr sz="2000" dirty="0">
              <a:solidFill>
                <a:schemeClr val="dk1"/>
              </a:solidFill>
              <a:ea typeface="Gentium Plus"/>
              <a:cs typeface="Gentium Plus"/>
              <a:sym typeface="Gentium Plus"/>
            </a:endParaRPr>
          </a:p>
          <a:p>
            <a:pPr marL="0" lvl="0" indent="0" algn="just" defTabSz="1080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(11)	măń°	</a:t>
            </a:r>
            <a:r>
              <a:rPr lang="ru" sz="2000" b="1" dirty="0">
                <a:solidFill>
                  <a:srgbClr val="0070C0"/>
                </a:solidFill>
                <a:ea typeface="Gentium Plus"/>
                <a:cs typeface="Gentium Plus"/>
                <a:sym typeface="Gentium Plus"/>
              </a:rPr>
              <a:t>čedʹi-ŋa-m°	</a:t>
            </a: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									xomańi-ŋ		prazńik°-xăna		</a:t>
            </a:r>
            <a:endParaRPr sz="2000" dirty="0">
              <a:solidFill>
                <a:schemeClr val="dk1"/>
              </a:solidFill>
              <a:ea typeface="Gentium Plus"/>
              <a:cs typeface="Gentium Plus"/>
              <a:sym typeface="Gentium Plus"/>
            </a:endParaRPr>
          </a:p>
          <a:p>
            <a:pPr marL="0" lvl="0" indent="0" algn="just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			</a:t>
            </a:r>
            <a:r>
              <a:rPr lang="ru" sz="2000" cap="small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1sg	</a:t>
            </a: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	помнить</a:t>
            </a:r>
            <a:r>
              <a:rPr lang="ru" sz="2000" cap="small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-gfs-1sg&gt;sg</a:t>
            </a: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</a:t>
            </a:r>
            <a:r>
              <a:rPr lang="en-US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	</a:t>
            </a: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Х</a:t>
            </a:r>
            <a:r>
              <a:rPr lang="ru" sz="2000" cap="small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.-gen</a:t>
            </a: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				</a:t>
            </a:r>
            <a:r>
              <a:rPr lang="en-US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</a:t>
            </a: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праздник</a:t>
            </a:r>
            <a:r>
              <a:rPr lang="ru" sz="2000" cap="small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-loc</a:t>
            </a: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	</a:t>
            </a:r>
            <a:endParaRPr sz="2000" dirty="0">
              <a:solidFill>
                <a:schemeClr val="dk1"/>
              </a:solidFill>
              <a:ea typeface="Gentium Plus"/>
              <a:cs typeface="Gentium Plus"/>
              <a:sym typeface="Gentium Plus"/>
            </a:endParaRPr>
          </a:p>
          <a:p>
            <a:pPr marL="0" lvl="0" indent="0" algn="just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>
                <a:ea typeface="Gentium Plus"/>
                <a:cs typeface="Gentium Plus"/>
                <a:sym typeface="Gentium Plus"/>
              </a:rPr>
              <a:t>	</a:t>
            </a:r>
            <a:r>
              <a:rPr lang="en-US" sz="2000" dirty="0">
                <a:ea typeface="Gentium Plus"/>
                <a:cs typeface="Gentium Plus"/>
                <a:sym typeface="Gentium Plus"/>
              </a:rPr>
              <a:t>			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xomăna	</a:t>
            </a:r>
            <a:r>
              <a:rPr lang="en-US" sz="2000" dirty="0">
                <a:ea typeface="Gentium Plus"/>
                <a:cs typeface="Gentium Plus"/>
                <a:sym typeface="Gentium Plus"/>
              </a:rPr>
              <a:t>	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kinuʔ-ma</a:t>
            </a:r>
            <a:r>
              <a:rPr lang="en-US" sz="2000" dirty="0">
                <a:ea typeface="Gentium Plus"/>
                <a:cs typeface="Gentium Plus"/>
                <a:sym typeface="Gentium Plus"/>
              </a:rPr>
              <a:t>{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-</a:t>
            </a:r>
            <a:r>
              <a:rPr lang="ru" sz="2000" b="1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m</a:t>
            </a:r>
            <a:r>
              <a:rPr lang="en-US" sz="2000" dirty="0">
                <a:ea typeface="Gentium Plus"/>
                <a:cs typeface="Gentium Plus"/>
                <a:sym typeface="Gentium Plus"/>
              </a:rPr>
              <a:t>/</a:t>
            </a:r>
            <a:r>
              <a:rPr lang="ru-RU" sz="2000" b="1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-</a:t>
            </a:r>
            <a:r>
              <a:rPr lang="en-US" sz="2000" b="1" dirty="0" err="1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xăt</a:t>
            </a:r>
            <a:r>
              <a:rPr lang="en-US" sz="2000" b="1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°</a:t>
            </a:r>
            <a:r>
              <a:rPr lang="en-US" sz="2000" dirty="0">
                <a:ea typeface="Gentium Plus"/>
                <a:cs typeface="Gentium Plus"/>
                <a:sym typeface="Gentium Plus"/>
              </a:rPr>
              <a:t>}</a:t>
            </a:r>
            <a:endParaRPr sz="2000" dirty="0">
              <a:ea typeface="Gentium Plus"/>
              <a:cs typeface="Gentium Plus"/>
              <a:sym typeface="Gentium Plus"/>
            </a:endParaRPr>
          </a:p>
          <a:p>
            <a:pPr marL="0" lvl="0" indent="0" algn="just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>
                <a:ea typeface="Gentium Plus"/>
                <a:cs typeface="Gentium Plus"/>
                <a:sym typeface="Gentium Plus"/>
              </a:rPr>
              <a:t>	</a:t>
            </a:r>
            <a:r>
              <a:rPr lang="en-US" sz="2000" dirty="0">
                <a:ea typeface="Gentium Plus"/>
                <a:cs typeface="Gentium Plus"/>
                <a:sym typeface="Gentium Plus"/>
              </a:rPr>
              <a:t>			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хорошо	</a:t>
            </a:r>
            <a:r>
              <a:rPr lang="en-US" sz="2000" dirty="0">
                <a:ea typeface="Gentium Plus"/>
                <a:cs typeface="Gentium Plus"/>
                <a:sym typeface="Gentium Plus"/>
              </a:rPr>
              <a:t>	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спеть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-nm.npst</a:t>
            </a:r>
            <a:r>
              <a:rPr lang="en-US" sz="2000" cap="small" dirty="0">
                <a:ea typeface="Gentium Plus"/>
                <a:cs typeface="Gentium Plus"/>
                <a:sym typeface="Gentium Plus"/>
              </a:rPr>
              <a:t>{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-</a:t>
            </a:r>
            <a:r>
              <a:rPr lang="ru" sz="2000" b="1" cap="small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acc</a:t>
            </a:r>
            <a:r>
              <a:rPr lang="en-US" sz="2000" b="1" cap="small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/</a:t>
            </a:r>
            <a:r>
              <a:rPr lang="en-US" sz="2000" b="1" cap="small" dirty="0" err="1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abl</a:t>
            </a:r>
            <a:r>
              <a:rPr lang="en-US" sz="2000" cap="small" dirty="0">
                <a:ea typeface="Gentium Plus"/>
                <a:cs typeface="Gentium Plus"/>
                <a:sym typeface="Gentium Plus"/>
              </a:rPr>
              <a:t>}</a:t>
            </a:r>
            <a:endParaRPr sz="2000" cap="small" dirty="0">
              <a:ea typeface="Gentium Plus"/>
              <a:cs typeface="Gentium Plus"/>
              <a:sym typeface="Gentium Plus"/>
            </a:endParaRPr>
          </a:p>
          <a:p>
            <a:pPr marL="0" lvl="0" indent="0" algn="just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‘Я помню, что Хомани хорошо спела на празднике</a:t>
            </a:r>
            <a:endParaRPr sz="2000" dirty="0">
              <a:solidFill>
                <a:schemeClr val="dk1"/>
              </a:solidFill>
              <a:ea typeface="Gentium Plus"/>
              <a:cs typeface="Gentium Plus"/>
              <a:sym typeface="Gentium Plus"/>
            </a:endParaRPr>
          </a:p>
        </p:txBody>
      </p:sp>
      <p:sp>
        <p:nvSpPr>
          <p:cNvPr id="224" name="Google Shape;224;p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17</a:t>
            </a:fld>
            <a:endParaRPr/>
          </a:p>
        </p:txBody>
      </p:sp>
      <p:sp>
        <p:nvSpPr>
          <p:cNvPr id="7" name="Google Shape;187;p26">
            <a:extLst>
              <a:ext uri="{FF2B5EF4-FFF2-40B4-BE49-F238E27FC236}">
                <a16:creationId xmlns:a16="http://schemas.microsoft.com/office/drawing/2014/main" id="{D8DAB5E3-866C-4250-BBA3-7C87660A4A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spcFirstLastPara="1" wrap="square" lIns="68575" tIns="205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Аккузатив</a:t>
            </a:r>
            <a:r>
              <a:rPr lang="en-US" dirty="0"/>
              <a:t> vs. </a:t>
            </a:r>
            <a:r>
              <a:rPr lang="ru-RU" dirty="0"/>
              <a:t>аблатив</a:t>
            </a:r>
            <a:br>
              <a:rPr lang="en-US" dirty="0"/>
            </a:br>
            <a:r>
              <a:rPr lang="ru-RU" dirty="0"/>
              <a:t>Гипотеза 1. Синтаксис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3694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>
            <a:spLocks noGrp="1"/>
          </p:cNvSpPr>
          <p:nvPr>
            <p:ph idx="1"/>
          </p:nvPr>
        </p:nvSpPr>
        <p:spPr>
          <a:xfrm>
            <a:off x="424024" y="1371600"/>
            <a:ext cx="8091325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dirty="0"/>
              <a:t>Именные свойства: н</a:t>
            </a:r>
            <a:r>
              <a:rPr lang="ru" sz="2000" dirty="0"/>
              <a:t>оминализация может модифицироваться демонстративом и прилагательным: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just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indent="0" defTabSz="108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dk1"/>
                </a:solidFill>
              </a:rPr>
              <a:t>(12)			</a:t>
            </a:r>
            <a:r>
              <a:rPr lang="ru" sz="2000" b="1" dirty="0">
                <a:solidFill>
                  <a:srgbClr val="C00000"/>
                </a:solidFill>
              </a:rPr>
              <a:t>čĭkʹi</a:t>
            </a:r>
            <a:r>
              <a:rPr lang="ru" sz="2000" dirty="0"/>
              <a:t> 	</a:t>
            </a:r>
            <a:r>
              <a:rPr lang="ru" sz="2000" b="1" dirty="0">
                <a:solidFill>
                  <a:srgbClr val="C00000"/>
                </a:solidFill>
              </a:rPr>
              <a:t>kupti	</a:t>
            </a:r>
            <a:r>
              <a:rPr lang="ru" sz="2000" dirty="0"/>
              <a:t>				kăj-ʔḿa{</a:t>
            </a:r>
            <a:r>
              <a:rPr lang="ru" sz="2000" dirty="0">
                <a:solidFill>
                  <a:srgbClr val="7030A0"/>
                </a:solidFill>
              </a:rPr>
              <a:t>-</a:t>
            </a:r>
            <a:r>
              <a:rPr lang="ru" sz="2000" b="1" dirty="0">
                <a:solidFill>
                  <a:srgbClr val="C00000"/>
                </a:solidFill>
              </a:rPr>
              <a:t>m/-xăt°</a:t>
            </a:r>
            <a:r>
              <a:rPr lang="ru" sz="2000" dirty="0"/>
              <a:t>}-ta	</a:t>
            </a:r>
            <a:endParaRPr sz="2000" dirty="0"/>
          </a:p>
          <a:p>
            <a:pPr marL="0" indent="0" defTabSz="108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000" dirty="0"/>
              <a:t> 						</a:t>
            </a:r>
            <a:r>
              <a:rPr lang="ru" sz="2000" b="1" dirty="0">
                <a:solidFill>
                  <a:srgbClr val="C00000"/>
                </a:solidFill>
              </a:rPr>
              <a:t>этот	далёкий</a:t>
            </a:r>
            <a:r>
              <a:rPr lang="ru" sz="2000" dirty="0"/>
              <a:t>		поездка</a:t>
            </a:r>
            <a:r>
              <a:rPr lang="ru" sz="2000" cap="small" dirty="0"/>
              <a:t>-nm.pst{</a:t>
            </a:r>
            <a:r>
              <a:rPr lang="ru" sz="2000" b="1" cap="small" dirty="0">
                <a:solidFill>
                  <a:srgbClr val="C00000"/>
                </a:solidFill>
              </a:rPr>
              <a:t>-acc/-abl</a:t>
            </a:r>
            <a:r>
              <a:rPr lang="ru" sz="2000" cap="small" dirty="0"/>
              <a:t>}-poss.3sg</a:t>
            </a:r>
            <a:endParaRPr sz="2000" cap="small" dirty="0"/>
          </a:p>
          <a:p>
            <a:pPr marL="0" indent="0" defTabSz="108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000" dirty="0"/>
              <a:t>						</a:t>
            </a:r>
            <a:r>
              <a:rPr lang="ru" sz="2000" b="1" dirty="0">
                <a:solidFill>
                  <a:schemeClr val="accent5">
                    <a:lumMod val="75000"/>
                  </a:schemeClr>
                </a:solidFill>
              </a:rPr>
              <a:t>čedʹiḿa-ŋa-n°?</a:t>
            </a:r>
            <a:endParaRPr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defTabSz="108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000" dirty="0"/>
              <a:t>						знать-</a:t>
            </a:r>
            <a:r>
              <a:rPr lang="ru" sz="2000" cap="small" dirty="0"/>
              <a:t>gfs-2sg</a:t>
            </a:r>
            <a:endParaRPr sz="2000" cap="small" dirty="0"/>
          </a:p>
          <a:p>
            <a:pPr marL="0" indent="0" defTabSz="108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000" dirty="0"/>
              <a:t>	{Маша поехала в город продавать ягоды} ‘Ты знаешь об этой её дальней/далёкой поездке?’</a:t>
            </a:r>
            <a:endParaRPr sz="2000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</a:endParaRPr>
          </a:p>
        </p:txBody>
      </p:sp>
      <p:sp>
        <p:nvSpPr>
          <p:cNvPr id="195" name="Google Shape;195;p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18</a:t>
            </a:fld>
            <a:endParaRPr/>
          </a:p>
        </p:txBody>
      </p:sp>
      <p:sp>
        <p:nvSpPr>
          <p:cNvPr id="7" name="Google Shape;187;p26">
            <a:extLst>
              <a:ext uri="{FF2B5EF4-FFF2-40B4-BE49-F238E27FC236}">
                <a16:creationId xmlns:a16="http://schemas.microsoft.com/office/drawing/2014/main" id="{422ED4B6-69E5-4F7A-A78B-3410934662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spcFirstLastPara="1" wrap="square" lIns="68575" tIns="205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Аккузатив</a:t>
            </a:r>
            <a:r>
              <a:rPr lang="en-US" dirty="0"/>
              <a:t> vs. </a:t>
            </a:r>
            <a:r>
              <a:rPr lang="ru-RU" dirty="0"/>
              <a:t>Аблатив</a:t>
            </a:r>
            <a:br>
              <a:rPr lang="en-US" dirty="0"/>
            </a:br>
            <a:r>
              <a:rPr lang="ru-RU" dirty="0"/>
              <a:t>Гипотеза 1. Синтаксис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dirty="0"/>
              <a:t>Однако есть странности</a:t>
            </a:r>
          </a:p>
          <a:p>
            <a:pPr lvl="1" defTabSz="108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" sz="2000" dirty="0"/>
              <a:t> </a:t>
            </a:r>
            <a:r>
              <a:rPr lang="ru-RU" sz="2000" dirty="0"/>
              <a:t>левее подлежащего может выноситься</a:t>
            </a:r>
            <a:r>
              <a:rPr lang="ru" sz="2000" dirty="0"/>
              <a:t> наречи</a:t>
            </a:r>
            <a:r>
              <a:rPr lang="ru-RU" sz="2000" dirty="0"/>
              <a:t>е</a:t>
            </a:r>
            <a:r>
              <a:rPr lang="ru" sz="2000" dirty="0"/>
              <a:t>, но </a:t>
            </a:r>
            <a:r>
              <a:rPr lang="ru-RU" sz="2000" dirty="0"/>
              <a:t>не может быть</a:t>
            </a:r>
            <a:r>
              <a:rPr lang="ru" sz="2000" dirty="0"/>
              <a:t> прилагательн</a:t>
            </a:r>
            <a:r>
              <a:rPr lang="ru-RU" sz="2000" dirty="0"/>
              <a:t>ого</a:t>
            </a:r>
            <a:r>
              <a:rPr lang="ru" sz="2000" dirty="0"/>
              <a:t>:</a:t>
            </a:r>
            <a:endParaRPr sz="2000" dirty="0"/>
          </a:p>
          <a:p>
            <a:pPr marL="0" lvl="0" indent="0" algn="l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000" dirty="0"/>
              <a:t>(13)		ṕetʹa		</a:t>
            </a:r>
            <a:r>
              <a:rPr lang="ru" sz="2000" b="1" dirty="0">
                <a:solidFill>
                  <a:schemeClr val="accent5">
                    <a:lumMod val="75000"/>
                  </a:schemeClr>
                </a:solidFill>
              </a:rPr>
              <a:t>čedʹiḿi</a:t>
            </a:r>
            <a:r>
              <a:rPr lang="ru" sz="2000" dirty="0"/>
              <a:t>	</a:t>
            </a:r>
            <a:r>
              <a:rPr lang="ru" sz="2000" b="1" dirty="0">
                <a:solidFill>
                  <a:srgbClr val="C00000"/>
                </a:solidFill>
              </a:rPr>
              <a:t>ŋamsadʹa-š°</a:t>
            </a:r>
            <a:r>
              <a:rPr lang="ru" sz="2000" dirty="0"/>
              <a:t>										xomańi-ŋ</a:t>
            </a:r>
            <a:endParaRPr sz="2000" dirty="0"/>
          </a:p>
          <a:p>
            <a:pPr marL="0" lvl="0" indent="0" algn="l" defTabSz="10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/>
              <a:t>					П.				</a:t>
            </a:r>
            <a:r>
              <a:rPr lang="ru-RU" sz="2000" dirty="0"/>
              <a:t>з</a:t>
            </a:r>
            <a:r>
              <a:rPr lang="ru" sz="2000" dirty="0"/>
              <a:t>нать			</a:t>
            </a:r>
            <a:r>
              <a:rPr lang="ru" sz="2000" b="1" dirty="0">
                <a:solidFill>
                  <a:srgbClr val="C00000"/>
                </a:solidFill>
              </a:rPr>
              <a:t>быть.вкусным-</a:t>
            </a:r>
            <a:r>
              <a:rPr lang="ru" sz="2000" b="1" cap="small" dirty="0">
                <a:solidFill>
                  <a:srgbClr val="C00000"/>
                </a:solidFill>
              </a:rPr>
              <a:t>cvb</a:t>
            </a:r>
            <a:r>
              <a:rPr lang="en-US" sz="2000" dirty="0"/>
              <a:t>	</a:t>
            </a:r>
            <a:r>
              <a:rPr lang="ru" sz="2000" dirty="0"/>
              <a:t>	Х.-</a:t>
            </a:r>
            <a:r>
              <a:rPr lang="ru" sz="2000" cap="small" dirty="0"/>
              <a:t>gen</a:t>
            </a:r>
            <a:endParaRPr sz="2000" cap="small" dirty="0"/>
          </a:p>
          <a:p>
            <a:pPr marL="0" lvl="0" indent="0" algn="l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000" dirty="0"/>
              <a:t>	ńeḿa-ŋ				widʹi-m		ṕiλʹe-š°to-ma</a:t>
            </a:r>
            <a:r>
              <a:rPr lang="en-US" sz="2000" dirty="0"/>
              <a:t>{</a:t>
            </a:r>
            <a:r>
              <a:rPr lang="ru" sz="2000" dirty="0"/>
              <a:t>-</a:t>
            </a:r>
            <a:r>
              <a:rPr lang="ru" sz="2000" b="1" dirty="0">
                <a:solidFill>
                  <a:srgbClr val="C00000"/>
                </a:solidFill>
              </a:rPr>
              <a:t>m</a:t>
            </a:r>
            <a:r>
              <a:rPr lang="en-US" sz="2000" dirty="0"/>
              <a:t>/</a:t>
            </a:r>
            <a:r>
              <a:rPr lang="ru-RU" sz="2000" dirty="0"/>
              <a:t>-</a:t>
            </a:r>
            <a:r>
              <a:rPr lang="en-US" sz="2000" b="1" dirty="0" err="1">
                <a:solidFill>
                  <a:srgbClr val="C00000"/>
                </a:solidFill>
              </a:rPr>
              <a:t>xăt</a:t>
            </a:r>
            <a:r>
              <a:rPr lang="en-US" sz="2000" b="1" dirty="0">
                <a:solidFill>
                  <a:srgbClr val="C00000"/>
                </a:solidFill>
              </a:rPr>
              <a:t>°</a:t>
            </a:r>
            <a:r>
              <a:rPr lang="en-US" sz="2000" dirty="0"/>
              <a:t>}</a:t>
            </a:r>
            <a:endParaRPr sz="2000" dirty="0"/>
          </a:p>
          <a:p>
            <a:pPr marL="0" lvl="0" indent="0" algn="l" defTabSz="10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/>
              <a:t>	мама-</a:t>
            </a:r>
            <a:r>
              <a:rPr lang="ru" sz="2000" cap="small" dirty="0"/>
              <a:t>gen</a:t>
            </a:r>
            <a:r>
              <a:rPr lang="ru" sz="2000" dirty="0"/>
              <a:t>		суп-</a:t>
            </a:r>
            <a:r>
              <a:rPr lang="ru" sz="2000" cap="small" dirty="0"/>
              <a:t>acc</a:t>
            </a:r>
            <a:r>
              <a:rPr lang="ru" sz="2000" dirty="0"/>
              <a:t>		сварить-</a:t>
            </a:r>
            <a:r>
              <a:rPr lang="ru" sz="2000" cap="small" dirty="0"/>
              <a:t>hab-nm.npst</a:t>
            </a:r>
            <a:r>
              <a:rPr lang="en-US" sz="2000" cap="small" dirty="0"/>
              <a:t>{</a:t>
            </a:r>
            <a:r>
              <a:rPr lang="ru" sz="2000" cap="small" dirty="0"/>
              <a:t>-</a:t>
            </a:r>
            <a:r>
              <a:rPr lang="ru" sz="2000" b="1" cap="small" dirty="0">
                <a:solidFill>
                  <a:srgbClr val="C00000"/>
                </a:solidFill>
              </a:rPr>
              <a:t>acc</a:t>
            </a:r>
            <a:r>
              <a:rPr lang="en-US" sz="2000" b="1" cap="small" dirty="0">
                <a:solidFill>
                  <a:srgbClr val="C00000"/>
                </a:solidFill>
              </a:rPr>
              <a:t>/-</a:t>
            </a:r>
            <a:r>
              <a:rPr lang="en-US" sz="2000" b="1" cap="small" dirty="0" err="1">
                <a:solidFill>
                  <a:srgbClr val="C00000"/>
                </a:solidFill>
              </a:rPr>
              <a:t>abl</a:t>
            </a:r>
            <a:r>
              <a:rPr lang="en-US" sz="2000" cap="small" dirty="0"/>
              <a:t>}</a:t>
            </a:r>
            <a:endParaRPr sz="2000" cap="small" dirty="0"/>
          </a:p>
          <a:p>
            <a:pPr marL="0" lvl="0" indent="0" algn="l" defTabSz="108000" rtl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None/>
            </a:pPr>
            <a:r>
              <a:rPr lang="ru" sz="2000" dirty="0"/>
              <a:t>	‘Петя знает, что мама Хомани вкусно готовит суп’</a:t>
            </a:r>
            <a:endParaRPr sz="2000" dirty="0"/>
          </a:p>
        </p:txBody>
      </p:sp>
      <p:sp>
        <p:nvSpPr>
          <p:cNvPr id="203" name="Google Shape;203;p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19</a:t>
            </a:fld>
            <a:endParaRPr/>
          </a:p>
        </p:txBody>
      </p:sp>
      <p:sp>
        <p:nvSpPr>
          <p:cNvPr id="7" name="Google Shape;187;p26">
            <a:extLst>
              <a:ext uri="{FF2B5EF4-FFF2-40B4-BE49-F238E27FC236}">
                <a16:creationId xmlns:a16="http://schemas.microsoft.com/office/drawing/2014/main" id="{18711C47-3E1B-4C13-A5B8-AF9CBCBA29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spcFirstLastPara="1" wrap="square" lIns="68575" tIns="205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Аккузатив</a:t>
            </a:r>
            <a:r>
              <a:rPr lang="en-US" dirty="0"/>
              <a:t> vs. </a:t>
            </a:r>
            <a:r>
              <a:rPr lang="ru-RU" dirty="0"/>
              <a:t>Аблатив</a:t>
            </a:r>
            <a:br>
              <a:rPr lang="en-US" dirty="0"/>
            </a:br>
            <a:r>
              <a:rPr lang="ru-RU" dirty="0"/>
              <a:t>Гипотеза 1. Синтаксис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628650" y="157607"/>
            <a:ext cx="7886700" cy="994172"/>
          </a:xfrm>
          <a:prstGeom prst="rect">
            <a:avLst/>
          </a:prstGeom>
        </p:spPr>
        <p:txBody>
          <a:bodyPr spcFirstLastPara="1" wrap="square" lIns="68575" tIns="205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План</a:t>
            </a:r>
            <a:endParaRPr dirty="0"/>
          </a:p>
        </p:txBody>
      </p:sp>
      <p:sp>
        <p:nvSpPr>
          <p:cNvPr id="110" name="Google Shape;110;p15"/>
          <p:cNvSpPr txBox="1">
            <a:spLocks noGrp="1"/>
          </p:cNvSpPr>
          <p:nvPr>
            <p:ph idx="1"/>
          </p:nvPr>
        </p:nvSpPr>
        <p:spPr>
          <a:xfrm>
            <a:off x="395208" y="1214236"/>
            <a:ext cx="8384582" cy="3263504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AutoNum type="arabicPeriod"/>
            </a:pPr>
            <a:r>
              <a:rPr lang="ru" sz="2000" dirty="0"/>
              <a:t>Введение. (1) Конструкции с номинализацией: основные вопросы с точки зрения теории; (2) основные сведения о лесном ненецком языке </a:t>
            </a:r>
            <a:endParaRPr sz="2000" dirty="0"/>
          </a:p>
          <a:p>
            <a: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AutoNum type="arabicPeriod"/>
            </a:pPr>
            <a:r>
              <a:rPr lang="ru" sz="2000" dirty="0"/>
              <a:t>Конструкции с номинализацией в лесном ненецком</a:t>
            </a:r>
            <a:endParaRPr sz="2000" dirty="0"/>
          </a:p>
          <a:p>
            <a: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AutoNum type="arabicPeriod"/>
            </a:pPr>
            <a:r>
              <a:rPr lang="ru" sz="2000" dirty="0"/>
              <a:t>Аккузативная vs. аблативная номинализация</a:t>
            </a:r>
            <a:endParaRPr sz="2000" dirty="0"/>
          </a:p>
          <a:p>
            <a: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AutoNum type="arabicPeriod"/>
            </a:pPr>
            <a:r>
              <a:rPr lang="ru" sz="2000" dirty="0"/>
              <a:t>В поисках различий двух конструкций: синтаксические свойства номинализаций</a:t>
            </a:r>
            <a:endParaRPr sz="2000" dirty="0"/>
          </a:p>
          <a:p>
            <a: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AutoNum type="arabicPeriod"/>
            </a:pPr>
            <a:r>
              <a:rPr lang="ru" sz="2000" dirty="0"/>
              <a:t>В поисках различий двух конструкций: семантические свойства номинализаций</a:t>
            </a:r>
            <a:endParaRPr sz="2000" dirty="0"/>
          </a:p>
          <a:p>
            <a: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AutoNum type="arabicPeriod"/>
            </a:pPr>
            <a:r>
              <a:rPr lang="ru" sz="2000" dirty="0"/>
              <a:t>В поисках различий: </a:t>
            </a:r>
            <a:endParaRPr sz="2000" dirty="0"/>
          </a:p>
          <a:p>
            <a: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ru" sz="2000" dirty="0"/>
              <a:t>какие еще… ‒ что могут подсказать носители языка</a:t>
            </a:r>
            <a:endParaRPr sz="2000"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idx="1"/>
          </p:nvPr>
        </p:nvSpPr>
        <p:spPr>
          <a:xfrm>
            <a:off x="628650" y="1150145"/>
            <a:ext cx="7886700" cy="3263504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defTabSz="10800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/>
              <a:t>Однако есть странности</a:t>
            </a:r>
          </a:p>
          <a:p>
            <a:pPr lvl="1" defTabSz="108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/>
              <a:t> левее подлежащего может выноситься наречие, но не может быть прилагательного:</a:t>
            </a:r>
          </a:p>
          <a:p>
            <a:pPr marL="0" lvl="0" indent="0" algn="l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000" dirty="0"/>
              <a:t>(14)	*ṕetʹa	čedʹiḿi			ŋamsadʹa</a:t>
            </a:r>
            <a:r>
              <a:rPr lang="ru" sz="2000" b="1" dirty="0">
                <a:solidFill>
                  <a:srgbClr val="C00000"/>
                </a:solidFill>
              </a:rPr>
              <a:t>-ta</a:t>
            </a:r>
            <a:r>
              <a:rPr lang="ru" sz="2000" dirty="0"/>
              <a:t>		</a:t>
            </a:r>
            <a:r>
              <a:rPr lang="en-US" sz="2000" dirty="0"/>
              <a:t>							</a:t>
            </a:r>
            <a:r>
              <a:rPr lang="ru" sz="2000" dirty="0"/>
              <a:t>	xomańi-ŋ</a:t>
            </a:r>
            <a:endParaRPr sz="2000" dirty="0"/>
          </a:p>
          <a:p>
            <a:pPr marL="0" lvl="0" indent="0" algn="l" defTabSz="10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/>
              <a:t>					П.				знать				быть.вкусным</a:t>
            </a:r>
            <a:r>
              <a:rPr lang="ru" sz="2000" b="1" cap="small" dirty="0">
                <a:solidFill>
                  <a:srgbClr val="C00000"/>
                </a:solidFill>
              </a:rPr>
              <a:t>-pt</a:t>
            </a:r>
            <a:r>
              <a:rPr lang="en-US" sz="2000" b="1" cap="small" dirty="0">
                <a:solidFill>
                  <a:srgbClr val="C00000"/>
                </a:solidFill>
              </a:rPr>
              <a:t>cp</a:t>
            </a:r>
            <a:r>
              <a:rPr lang="ru" sz="2000" dirty="0"/>
              <a:t>		</a:t>
            </a:r>
            <a:r>
              <a:rPr lang="en-US" sz="2000" dirty="0"/>
              <a:t>	</a:t>
            </a:r>
            <a:r>
              <a:rPr lang="ru" sz="2000" dirty="0"/>
              <a:t>Х.</a:t>
            </a:r>
            <a:r>
              <a:rPr lang="ru" sz="2000" cap="small" dirty="0"/>
              <a:t>-gen</a:t>
            </a:r>
            <a:endParaRPr sz="2000" cap="small" dirty="0"/>
          </a:p>
          <a:p>
            <a:pPr marL="0" lvl="0" indent="0" algn="l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000" dirty="0"/>
              <a:t>					ńeḿa-ŋ					widʹi-m		ṕiλʹe-š°to-ma</a:t>
            </a:r>
            <a:r>
              <a:rPr lang="en-US" sz="2000" dirty="0"/>
              <a:t>{</a:t>
            </a:r>
            <a:r>
              <a:rPr lang="ru" sz="2000" b="1" dirty="0">
                <a:solidFill>
                  <a:srgbClr val="C00000"/>
                </a:solidFill>
              </a:rPr>
              <a:t>-m</a:t>
            </a:r>
            <a:r>
              <a:rPr lang="en-US" sz="2000" b="1" dirty="0">
                <a:solidFill>
                  <a:srgbClr val="C00000"/>
                </a:solidFill>
              </a:rPr>
              <a:t>/-</a:t>
            </a:r>
            <a:r>
              <a:rPr lang="en-US" sz="2000" b="1" dirty="0" err="1">
                <a:solidFill>
                  <a:srgbClr val="C00000"/>
                </a:solidFill>
              </a:rPr>
              <a:t>xăt</a:t>
            </a:r>
            <a:r>
              <a:rPr lang="en-US" sz="2000" b="1" dirty="0">
                <a:solidFill>
                  <a:srgbClr val="C00000"/>
                </a:solidFill>
              </a:rPr>
              <a:t>°</a:t>
            </a:r>
            <a:r>
              <a:rPr lang="en-US" sz="2000" dirty="0"/>
              <a:t>}</a:t>
            </a:r>
            <a:endParaRPr sz="2000" dirty="0"/>
          </a:p>
          <a:p>
            <a:pPr marL="0" lvl="0" indent="0" algn="l" defTabSz="10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/>
              <a:t>					мама-</a:t>
            </a:r>
            <a:r>
              <a:rPr lang="ru" sz="2000" cap="small" dirty="0"/>
              <a:t>gen</a:t>
            </a:r>
            <a:r>
              <a:rPr lang="ru" sz="2000" dirty="0"/>
              <a:t>		суп-</a:t>
            </a:r>
            <a:r>
              <a:rPr lang="ru" sz="2000" cap="small" dirty="0"/>
              <a:t>acc</a:t>
            </a:r>
            <a:r>
              <a:rPr lang="ru" sz="2000" dirty="0"/>
              <a:t>		сварить-</a:t>
            </a:r>
            <a:r>
              <a:rPr lang="ru" sz="2000" cap="small" dirty="0"/>
              <a:t>hab-nm.npst</a:t>
            </a:r>
            <a:r>
              <a:rPr lang="en-US" sz="2000" cap="small" dirty="0"/>
              <a:t>{</a:t>
            </a:r>
            <a:r>
              <a:rPr lang="ru" sz="2000" b="1" cap="small" dirty="0">
                <a:solidFill>
                  <a:srgbClr val="C00000"/>
                </a:solidFill>
              </a:rPr>
              <a:t>-acc</a:t>
            </a:r>
            <a:r>
              <a:rPr lang="en-US" sz="2000" b="1" cap="small" dirty="0">
                <a:solidFill>
                  <a:srgbClr val="C00000"/>
                </a:solidFill>
              </a:rPr>
              <a:t>/-</a:t>
            </a:r>
            <a:r>
              <a:rPr lang="en-US" sz="2000" b="1" cap="small" dirty="0" err="1">
                <a:solidFill>
                  <a:srgbClr val="C00000"/>
                </a:solidFill>
              </a:rPr>
              <a:t>abl</a:t>
            </a:r>
            <a:r>
              <a:rPr lang="en-US" sz="2000" cap="small" dirty="0"/>
              <a:t>}</a:t>
            </a:r>
            <a:endParaRPr sz="2000" cap="small" dirty="0"/>
          </a:p>
          <a:p>
            <a:pPr marL="0" lvl="0" indent="0" algn="l" defTabSz="108000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ru" sz="2000" dirty="0"/>
              <a:t>					Ожид. </a:t>
            </a:r>
            <a:r>
              <a:rPr lang="ru-RU" sz="2000" dirty="0"/>
              <a:t>з</a:t>
            </a:r>
            <a:r>
              <a:rPr lang="ru" sz="2000" dirty="0"/>
              <a:t>нач. ‘Петя знает, что мама Хомани вкусно готовит суп’ (букв. “Я знаю о вкусном варении супа мамы Хомани”)</a:t>
            </a:r>
          </a:p>
          <a:p>
            <a:pPr marL="0" lvl="0" indent="0" algn="l" defTabSz="10800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NB: </a:t>
            </a:r>
            <a:r>
              <a:rPr lang="ru-RU" sz="2000" dirty="0"/>
              <a:t>в именной группе прилагательное перед посессором возможно</a:t>
            </a:r>
            <a:endParaRPr sz="2000" dirty="0"/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20</a:t>
            </a:fld>
            <a:endParaRPr/>
          </a:p>
        </p:txBody>
      </p:sp>
      <p:sp>
        <p:nvSpPr>
          <p:cNvPr id="7" name="Google Shape;187;p26">
            <a:extLst>
              <a:ext uri="{FF2B5EF4-FFF2-40B4-BE49-F238E27FC236}">
                <a16:creationId xmlns:a16="http://schemas.microsoft.com/office/drawing/2014/main" id="{F2A8CD54-47A9-4C5A-9D99-7CE613ADC0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155973"/>
            <a:ext cx="7886700" cy="994172"/>
          </a:xfrm>
          <a:prstGeom prst="rect">
            <a:avLst/>
          </a:prstGeom>
        </p:spPr>
        <p:txBody>
          <a:bodyPr spcFirstLastPara="1" wrap="square" lIns="68575" tIns="205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Аккузатив</a:t>
            </a:r>
            <a:r>
              <a:rPr lang="en-US" dirty="0"/>
              <a:t> vs. </a:t>
            </a:r>
            <a:r>
              <a:rPr lang="ru-RU" dirty="0"/>
              <a:t>Аблатив</a:t>
            </a:r>
            <a:br>
              <a:rPr lang="en-US" dirty="0"/>
            </a:br>
            <a:r>
              <a:rPr lang="ru-RU" dirty="0"/>
              <a:t>Гипотеза 1. Синтаксис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idx="1"/>
          </p:nvPr>
        </p:nvSpPr>
        <p:spPr>
          <a:xfrm>
            <a:off x="628650" y="1268016"/>
            <a:ext cx="7886700" cy="3263504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defTabSz="108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-RU" sz="2000" dirty="0"/>
              <a:t>Нам не удалось выявить различий в синтаксическом поведении двух конструкций</a:t>
            </a:r>
          </a:p>
          <a:p>
            <a:pPr marL="0" lvl="0" indent="0" algn="l" defTabSz="108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-RU" sz="2000" dirty="0"/>
              <a:t>Пока что нет оснований, считать, что они синтаксически различаются</a:t>
            </a:r>
            <a:endParaRPr sz="2000" dirty="0"/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21</a:t>
            </a:fld>
            <a:endParaRPr/>
          </a:p>
        </p:txBody>
      </p:sp>
      <p:sp>
        <p:nvSpPr>
          <p:cNvPr id="7" name="Google Shape;187;p26">
            <a:extLst>
              <a:ext uri="{FF2B5EF4-FFF2-40B4-BE49-F238E27FC236}">
                <a16:creationId xmlns:a16="http://schemas.microsoft.com/office/drawing/2014/main" id="{F2A8CD54-47A9-4C5A-9D99-7CE613ADC0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155973"/>
            <a:ext cx="7886700" cy="994172"/>
          </a:xfrm>
          <a:prstGeom prst="rect">
            <a:avLst/>
          </a:prstGeom>
        </p:spPr>
        <p:txBody>
          <a:bodyPr spcFirstLastPara="1" wrap="square" lIns="68575" tIns="205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Аккузатив</a:t>
            </a:r>
            <a:r>
              <a:rPr lang="en-US" dirty="0"/>
              <a:t> vs. </a:t>
            </a:r>
            <a:r>
              <a:rPr lang="ru-RU" dirty="0"/>
              <a:t>Аблатив</a:t>
            </a:r>
            <a:br>
              <a:rPr lang="en-US" dirty="0"/>
            </a:br>
            <a:r>
              <a:rPr lang="ru-RU" dirty="0"/>
              <a:t>Гипотеза 1. Синтаксис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1289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>
            <a:spLocks noGrp="1"/>
          </p:cNvSpPr>
          <p:nvPr>
            <p:ph idx="1"/>
          </p:nvPr>
        </p:nvSpPr>
        <p:spPr>
          <a:xfrm>
            <a:off x="443060" y="1371600"/>
            <a:ext cx="7720551" cy="3638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dirty="0">
                <a:ea typeface="Gentium Plus"/>
                <a:cs typeface="Gentium Plus"/>
                <a:sym typeface="Gentium Plus"/>
              </a:rPr>
              <a:t>Три </a:t>
            </a:r>
            <a:r>
              <a:rPr lang="ru-RU" sz="2000" dirty="0" err="1">
                <a:ea typeface="Gentium Plus"/>
                <a:cs typeface="Gentium Plus"/>
                <a:sym typeface="Gentium Plus"/>
              </a:rPr>
              <a:t>семнатических</a:t>
            </a:r>
            <a:r>
              <a:rPr lang="ru-RU" sz="2000" dirty="0">
                <a:ea typeface="Gentium Plus"/>
                <a:cs typeface="Gentium Plus"/>
                <a:sym typeface="Gentium Plus"/>
              </a:rPr>
              <a:t> уровня СА: событие, ситуация/факт, пропозиция (</a:t>
            </a:r>
            <a:r>
              <a:rPr lang="en-US" sz="2000" dirty="0" err="1">
                <a:ea typeface="Gentium Plus"/>
                <a:cs typeface="Gentium Plus"/>
                <a:sym typeface="Gentium Plus"/>
              </a:rPr>
              <a:t>Kiparsky</a:t>
            </a:r>
            <a:r>
              <a:rPr lang="en-US" sz="2000" dirty="0">
                <a:ea typeface="Gentium Plus"/>
                <a:cs typeface="Gentium Plus"/>
                <a:sym typeface="Gentium Plus"/>
              </a:rPr>
              <a:t> &amp; </a:t>
            </a:r>
            <a:r>
              <a:rPr lang="en-US" sz="2000" dirty="0" err="1">
                <a:ea typeface="Gentium Plus"/>
                <a:cs typeface="Gentium Plus"/>
                <a:sym typeface="Gentium Plus"/>
              </a:rPr>
              <a:t>Kiparsky</a:t>
            </a:r>
            <a:r>
              <a:rPr lang="en-US" sz="2000" dirty="0">
                <a:ea typeface="Gentium Plus"/>
                <a:cs typeface="Gentium Plus"/>
                <a:sym typeface="Gentium Plus"/>
              </a:rPr>
              <a:t> 1971; </a:t>
            </a:r>
            <a:r>
              <a:rPr lang="ru-RU" sz="2000" dirty="0">
                <a:ea typeface="Gentium Plus"/>
                <a:cs typeface="Gentium Plus"/>
                <a:sym typeface="Gentium Plus"/>
              </a:rPr>
              <a:t>Зализняк 1990; Арутюнова 1988; Сердобольская и </a:t>
            </a:r>
            <a:r>
              <a:rPr lang="ru-RU" sz="2000" dirty="0" err="1">
                <a:ea typeface="Gentium Plus"/>
                <a:cs typeface="Gentium Plus"/>
                <a:sym typeface="Gentium Plus"/>
              </a:rPr>
              <a:t>Мотлохов</a:t>
            </a:r>
            <a:r>
              <a:rPr lang="ru-RU" sz="2000" dirty="0">
                <a:ea typeface="Gentium Plus"/>
                <a:cs typeface="Gentium Plus"/>
                <a:sym typeface="Gentium Plus"/>
              </a:rPr>
              <a:t> 2009 и др.)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ru-RU" sz="2000" dirty="0">
                <a:ea typeface="Gentium Plus"/>
                <a:cs typeface="Gentium Plus"/>
                <a:sym typeface="Gentium Plus"/>
              </a:rPr>
              <a:t>Событие: подлежит реальному миру и непосредственно восприятию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ru-RU" sz="2000" dirty="0">
                <a:ea typeface="Gentium Plus"/>
                <a:cs typeface="Gentium Plus"/>
                <a:sym typeface="Gentium Plus"/>
              </a:rPr>
              <a:t>Факт: «единица знания или памяти, принадлежащая логическому, а не реальному пространству», </a:t>
            </a:r>
            <a:r>
              <a:rPr lang="ru-RU" sz="2000" dirty="0" err="1">
                <a:ea typeface="Gentium Plus"/>
                <a:cs typeface="Gentium Plus"/>
                <a:sym typeface="Gentium Plus"/>
              </a:rPr>
              <a:t>пресуппонирует</a:t>
            </a:r>
            <a:r>
              <a:rPr lang="ru-RU" sz="2000" dirty="0">
                <a:ea typeface="Gentium Plus"/>
                <a:cs typeface="Gentium Plus"/>
                <a:sym typeface="Gentium Plus"/>
              </a:rPr>
              <a:t> истинность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ru-RU" sz="2000" dirty="0">
                <a:ea typeface="Gentium Plus"/>
                <a:cs typeface="Gentium Plus"/>
                <a:sym typeface="Gentium Plus"/>
              </a:rPr>
              <a:t>Пропозиция: также принадлежит к логическому пространству, но не </a:t>
            </a:r>
            <a:r>
              <a:rPr lang="ru-RU" sz="2000" dirty="0" err="1">
                <a:ea typeface="Gentium Plus"/>
                <a:cs typeface="Gentium Plus"/>
                <a:sym typeface="Gentium Plus"/>
              </a:rPr>
              <a:t>пресуппонирует</a:t>
            </a:r>
            <a:r>
              <a:rPr lang="ru-RU" sz="2000" dirty="0">
                <a:ea typeface="Gentium Plus"/>
                <a:cs typeface="Gentium Plus"/>
                <a:sym typeface="Gentium Plus"/>
              </a:rPr>
              <a:t> истинность  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ru-RU" sz="2000" dirty="0">
              <a:ea typeface="Gentium Plus"/>
              <a:cs typeface="Gentium Plus"/>
              <a:sym typeface="Gentium Plus"/>
            </a:endParaRPr>
          </a:p>
        </p:txBody>
      </p:sp>
      <p:sp>
        <p:nvSpPr>
          <p:cNvPr id="217" name="Google Shape;217;p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22</a:t>
            </a:fld>
            <a:endParaRPr/>
          </a:p>
        </p:txBody>
      </p:sp>
      <p:sp>
        <p:nvSpPr>
          <p:cNvPr id="7" name="Google Shape;187;p26">
            <a:extLst>
              <a:ext uri="{FF2B5EF4-FFF2-40B4-BE49-F238E27FC236}">
                <a16:creationId xmlns:a16="http://schemas.microsoft.com/office/drawing/2014/main" id="{251CA14C-EEB8-497C-8313-017E2BDED5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spcFirstLastPara="1" wrap="square" lIns="68575" tIns="205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Аккузатив</a:t>
            </a:r>
            <a:r>
              <a:rPr lang="en-US" dirty="0"/>
              <a:t> vs. </a:t>
            </a:r>
            <a:r>
              <a:rPr lang="ru-RU" dirty="0"/>
              <a:t>Аблатив</a:t>
            </a:r>
            <a:br>
              <a:rPr lang="en-US" dirty="0"/>
            </a:br>
            <a:r>
              <a:rPr lang="ru-RU" dirty="0"/>
              <a:t>Гипотеза 2: семантика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4141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>
            <a:spLocks noGrp="1"/>
          </p:cNvSpPr>
          <p:nvPr>
            <p:ph idx="1"/>
          </p:nvPr>
        </p:nvSpPr>
        <p:spPr>
          <a:xfrm>
            <a:off x="628650" y="1371600"/>
            <a:ext cx="8204450" cy="3638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defTabSz="1080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Между двумя конструкциями отсутствует 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большой </a:t>
            </a: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семантический контраст (носители языка считают их взаимозаменимыми). Оба падежных маркирования доступны</a:t>
            </a:r>
            <a:r>
              <a:rPr lang="en-US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 </a:t>
            </a: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для СА факта (см. Сердобольская и Мотлохов 2009).</a:t>
            </a:r>
            <a:r>
              <a:rPr lang="en-US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 </a:t>
            </a: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Обе конструкции допустимы с глаголом «знать»</a:t>
            </a: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 </a:t>
            </a:r>
            <a:endParaRPr sz="2000" dirty="0">
              <a:solidFill>
                <a:schemeClr val="dk1"/>
              </a:solidFill>
              <a:ea typeface="Gentium Plus"/>
              <a:cs typeface="Gentium Plus"/>
              <a:sym typeface="Gentium Plus"/>
            </a:endParaRPr>
          </a:p>
          <a:p>
            <a:pPr marL="0" lvl="0" indent="0" algn="just" defTabSz="1080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dirty="0">
                <a:ea typeface="Gentium Plus"/>
                <a:cs typeface="Gentium Plus"/>
                <a:sym typeface="Gentium Plus"/>
              </a:rPr>
              <a:t>(15)	waśa		</a:t>
            </a:r>
            <a:r>
              <a:rPr lang="ru" sz="2000" b="1" dirty="0">
                <a:solidFill>
                  <a:schemeClr val="accent5">
                    <a:lumMod val="75000"/>
                  </a:schemeClr>
                </a:solidFill>
                <a:ea typeface="Gentium Plus"/>
                <a:cs typeface="Gentium Plus"/>
                <a:sym typeface="Gentium Plus"/>
              </a:rPr>
              <a:t>čedʹiḿi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	ṕetʹa-ŋ		šuŋkiča-m						ŋeλ-ma</a:t>
            </a:r>
            <a:r>
              <a:rPr lang="ru" sz="2000" b="1" dirty="0">
                <a:ea typeface="Gentium Plus"/>
                <a:cs typeface="Gentium Plus"/>
                <a:sym typeface="Gentium Plus"/>
              </a:rPr>
              <a:t>{</a:t>
            </a:r>
            <a:r>
              <a:rPr lang="ru" sz="2000" b="1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-xăt°/-m</a:t>
            </a:r>
            <a:r>
              <a:rPr lang="ru" sz="2000" b="1" dirty="0">
                <a:ea typeface="Gentium Plus"/>
                <a:cs typeface="Gentium Plus"/>
                <a:sym typeface="Gentium Plus"/>
              </a:rPr>
              <a:t>}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</a:t>
            </a:r>
            <a:endParaRPr sz="2000" dirty="0">
              <a:ea typeface="Gentium Plus"/>
              <a:cs typeface="Gentium Plus"/>
              <a:sym typeface="Gentium Plus"/>
            </a:endParaRPr>
          </a:p>
          <a:p>
            <a:pPr marL="0" lvl="0" indent="0" algn="just" defTabSz="10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ea typeface="Gentium Plus"/>
                <a:cs typeface="Gentium Plus"/>
                <a:sym typeface="Gentium Plus"/>
              </a:rPr>
              <a:t>				В.					знать				П.-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gen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	сигарета-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acc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		пить-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nm.npst</a:t>
            </a:r>
            <a:r>
              <a:rPr lang="en-US" sz="2000" cap="small" dirty="0">
                <a:ea typeface="Gentium Plus"/>
                <a:cs typeface="Gentium Plus"/>
                <a:sym typeface="Gentium Plus"/>
              </a:rPr>
              <a:t>{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-</a:t>
            </a:r>
            <a:r>
              <a:rPr lang="ru" sz="2000" b="1" cap="small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abl/-acc</a:t>
            </a:r>
            <a:r>
              <a:rPr lang="en-US" sz="2000" cap="small" dirty="0">
                <a:ea typeface="Gentium Plus"/>
                <a:cs typeface="Gentium Plus"/>
                <a:sym typeface="Gentium Plus"/>
              </a:rPr>
              <a:t>}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</a:t>
            </a:r>
            <a:endParaRPr sz="2000" dirty="0">
              <a:ea typeface="Gentium Plus"/>
              <a:cs typeface="Gentium Plus"/>
              <a:sym typeface="Gentium Plus"/>
            </a:endParaRPr>
          </a:p>
          <a:p>
            <a:pPr marL="0" lvl="0" indent="0" algn="just" defTabSz="10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ea typeface="Gentium Plus"/>
                <a:cs typeface="Gentium Plus"/>
                <a:sym typeface="Gentium Plus"/>
              </a:rPr>
              <a:t>				‘Вася знает, что Петя курит’</a:t>
            </a:r>
            <a:endParaRPr sz="2000" dirty="0">
              <a:ea typeface="Gentium Plus"/>
              <a:cs typeface="Gentium Plus"/>
              <a:sym typeface="Gentium Plus"/>
            </a:endParaRPr>
          </a:p>
        </p:txBody>
      </p:sp>
      <p:sp>
        <p:nvSpPr>
          <p:cNvPr id="217" name="Google Shape;217;p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23</a:t>
            </a:fld>
            <a:endParaRPr/>
          </a:p>
        </p:txBody>
      </p:sp>
      <p:sp>
        <p:nvSpPr>
          <p:cNvPr id="7" name="Google Shape;187;p26">
            <a:extLst>
              <a:ext uri="{FF2B5EF4-FFF2-40B4-BE49-F238E27FC236}">
                <a16:creationId xmlns:a16="http://schemas.microsoft.com/office/drawing/2014/main" id="{251CA14C-EEB8-497C-8313-017E2BDED5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spcFirstLastPara="1" wrap="square" lIns="68575" tIns="205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Аккузатив</a:t>
            </a:r>
            <a:r>
              <a:rPr lang="en-US" dirty="0"/>
              <a:t> vs. </a:t>
            </a:r>
            <a:r>
              <a:rPr lang="ru-RU" dirty="0"/>
              <a:t>Аблатив</a:t>
            </a:r>
            <a:br>
              <a:rPr lang="en-US" dirty="0"/>
            </a:br>
            <a:r>
              <a:rPr lang="ru-RU" dirty="0"/>
              <a:t>Гипотеза 2: семантика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>
            <a:spLocks noGrp="1"/>
          </p:cNvSpPr>
          <p:nvPr>
            <p:ph idx="1"/>
          </p:nvPr>
        </p:nvSpPr>
        <p:spPr>
          <a:xfrm>
            <a:off x="628650" y="1371600"/>
            <a:ext cx="8204450" cy="3638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defTabSz="1080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Между двумя конструкциями отсутствует 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большой </a:t>
            </a: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семантический контраст (носители языка считают их взаимозаменимыми). Оба падежных маркирования доступны и для СА факта (см. Сердобольская и Мотлохов 2009) </a:t>
            </a: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и </a:t>
            </a: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для СА пропозиции. </a:t>
            </a:r>
            <a:endParaRPr sz="2000" dirty="0">
              <a:solidFill>
                <a:schemeClr val="dk1"/>
              </a:solidFill>
              <a:ea typeface="Gentium Plus"/>
              <a:cs typeface="Gentium Plus"/>
              <a:sym typeface="Gentium Plus"/>
            </a:endParaRPr>
          </a:p>
          <a:p>
            <a:pPr marL="0" lvl="0" indent="0" algn="just" defTabSz="1080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dirty="0">
                <a:ea typeface="Gentium Plus"/>
                <a:cs typeface="Gentium Plus"/>
                <a:sym typeface="Gentium Plus"/>
              </a:rPr>
              <a:t>(16)	waśa		</a:t>
            </a:r>
            <a:r>
              <a:rPr lang="ru" sz="2000" b="1" dirty="0">
                <a:solidFill>
                  <a:srgbClr val="0070C0"/>
                </a:solidFill>
                <a:ea typeface="Gentium Plus"/>
                <a:cs typeface="Gentium Plus"/>
                <a:sym typeface="Gentium Plus"/>
              </a:rPr>
              <a:t>čedʹiḿi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	ṕetʹa-ŋ		šuŋkiča-m					ŋeλ-ma{</a:t>
            </a:r>
            <a:r>
              <a:rPr lang="ru" sz="2000" b="1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-xăt°/-m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}	</a:t>
            </a:r>
            <a:endParaRPr sz="2000" dirty="0">
              <a:ea typeface="Gentium Plus"/>
              <a:cs typeface="Gentium Plus"/>
              <a:sym typeface="Gentium Plus"/>
            </a:endParaRPr>
          </a:p>
          <a:p>
            <a:pPr marL="0" lvl="0" indent="0" algn="just" defTabSz="10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ea typeface="Gentium Plus"/>
                <a:cs typeface="Gentium Plus"/>
                <a:sym typeface="Gentium Plus"/>
              </a:rPr>
              <a:t>				В.					знать				П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.-gen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	сигарета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-acc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	пить-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nm.npst-</a:t>
            </a:r>
            <a:r>
              <a:rPr lang="en-US" sz="2000" cap="small" dirty="0">
                <a:ea typeface="Gentium Plus"/>
                <a:cs typeface="Gentium Plus"/>
                <a:sym typeface="Gentium Plus"/>
              </a:rPr>
              <a:t>{</a:t>
            </a:r>
            <a:r>
              <a:rPr lang="ru-RU" sz="2000" cap="small" dirty="0">
                <a:ea typeface="Gentium Plus"/>
                <a:cs typeface="Gentium Plus"/>
                <a:sym typeface="Gentium Plus"/>
              </a:rPr>
              <a:t>-</a:t>
            </a:r>
            <a:r>
              <a:rPr lang="ru" sz="2000" b="1" cap="small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abl/-acc</a:t>
            </a:r>
            <a:r>
              <a:rPr lang="en-US" sz="2000" cap="small" dirty="0">
                <a:ea typeface="Gentium Plus"/>
                <a:cs typeface="Gentium Plus"/>
                <a:sym typeface="Gentium Plus"/>
              </a:rPr>
              <a:t>}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</a:t>
            </a:r>
            <a:endParaRPr sz="2000" dirty="0">
              <a:ea typeface="Gentium Plus"/>
              <a:cs typeface="Gentium Plus"/>
              <a:sym typeface="Gentium Plus"/>
            </a:endParaRPr>
          </a:p>
          <a:p>
            <a:pPr marL="0" lvl="0" indent="0" algn="just" defTabSz="10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ea typeface="Gentium Plus"/>
                <a:cs typeface="Gentium Plus"/>
                <a:sym typeface="Gentium Plus"/>
              </a:rPr>
              <a:t>				‘Вася знает, что Петя курит {#Но на самом деле он не курит}’</a:t>
            </a:r>
            <a:endParaRPr sz="2000" dirty="0">
              <a:ea typeface="Gentium Plus"/>
              <a:cs typeface="Gentium Plus"/>
              <a:sym typeface="Gentium Plus"/>
            </a:endParaRPr>
          </a:p>
          <a:p>
            <a:pPr marL="0" lvl="0" indent="0" algn="just" defTabSz="1080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dirty="0">
                <a:ea typeface="Gentium Plus"/>
                <a:cs typeface="Gentium Plus"/>
                <a:sym typeface="Gentium Plus"/>
              </a:rPr>
              <a:t>(17)		waśa		</a:t>
            </a:r>
            <a:r>
              <a:rPr lang="ru" sz="2000" b="1" dirty="0">
                <a:solidFill>
                  <a:srgbClr val="0070C0"/>
                </a:solidFill>
                <a:ea typeface="Gentium Plus"/>
                <a:cs typeface="Gentium Plus"/>
                <a:sym typeface="Gentium Plus"/>
              </a:rPr>
              <a:t>punλa-j°-ʔ	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					ṕetʹa-ŋ  šuŋkiča-m			ŋeλ-ma</a:t>
            </a:r>
            <a:r>
              <a:rPr lang="ru" sz="2000" b="1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{-xăt°/-m}</a:t>
            </a:r>
            <a:endParaRPr sz="2000" b="1" dirty="0">
              <a:solidFill>
                <a:srgbClr val="C00000"/>
              </a:solidFill>
              <a:ea typeface="Gentium Plus"/>
              <a:cs typeface="Gentium Plus"/>
              <a:sym typeface="Gentium Plus"/>
            </a:endParaRPr>
          </a:p>
          <a:p>
            <a:pPr marL="0" lvl="0" indent="0" algn="just" defTabSz="10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ea typeface="Gentium Plus"/>
                <a:cs typeface="Gentium Plus"/>
                <a:sym typeface="Gentium Plus"/>
              </a:rPr>
              <a:t>					</a:t>
            </a:r>
            <a:r>
              <a:rPr lang="ru" sz="2000" spc="-120" dirty="0">
                <a:ea typeface="Gentium Plus"/>
                <a:cs typeface="Gentium Plus"/>
                <a:sym typeface="Gentium Plus"/>
              </a:rPr>
              <a:t>В.					верить-</a:t>
            </a:r>
            <a:r>
              <a:rPr lang="ru" sz="2000" cap="small" spc="-120" dirty="0">
                <a:ea typeface="Gentium Plus"/>
                <a:cs typeface="Gentium Plus"/>
                <a:sym typeface="Gentium Plus"/>
              </a:rPr>
              <a:t>gfs-refl.3sg</a:t>
            </a:r>
            <a:r>
              <a:rPr lang="ru" sz="2000" spc="-120" dirty="0">
                <a:ea typeface="Gentium Plus"/>
                <a:cs typeface="Gentium Plus"/>
                <a:sym typeface="Gentium Plus"/>
              </a:rPr>
              <a:t>	П.-</a:t>
            </a:r>
            <a:r>
              <a:rPr lang="ru" sz="2000" cap="small" spc="-120" dirty="0">
                <a:ea typeface="Gentium Plus"/>
                <a:cs typeface="Gentium Plus"/>
                <a:sym typeface="Gentium Plus"/>
              </a:rPr>
              <a:t>gen</a:t>
            </a:r>
            <a:r>
              <a:rPr lang="ru" sz="2000" spc="-120" dirty="0">
                <a:ea typeface="Gentium Plus"/>
                <a:cs typeface="Gentium Plus"/>
                <a:sym typeface="Gentium Plus"/>
              </a:rPr>
              <a:t>  	 сигарета-acc		пить-</a:t>
            </a:r>
            <a:r>
              <a:rPr lang="ru" sz="2000" cap="small" spc="-120" dirty="0">
                <a:ea typeface="Gentium Plus"/>
                <a:cs typeface="Gentium Plus"/>
                <a:sym typeface="Gentium Plus"/>
              </a:rPr>
              <a:t>nm.npst</a:t>
            </a:r>
            <a:r>
              <a:rPr lang="en-US" sz="2000" cap="small" spc="-120" dirty="0">
                <a:ea typeface="Gentium Plus"/>
                <a:cs typeface="Gentium Plus"/>
                <a:sym typeface="Gentium Plus"/>
              </a:rPr>
              <a:t>{</a:t>
            </a:r>
            <a:r>
              <a:rPr lang="ru" sz="2000" cap="small" spc="-120" dirty="0">
                <a:ea typeface="Gentium Plus"/>
                <a:cs typeface="Gentium Plus"/>
                <a:sym typeface="Gentium Plus"/>
              </a:rPr>
              <a:t>-</a:t>
            </a:r>
            <a:r>
              <a:rPr lang="ru" sz="2000" b="1" cap="small" spc="-120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abl/-acc</a:t>
            </a:r>
            <a:r>
              <a:rPr lang="en-US" sz="2000" cap="small" spc="-120" dirty="0">
                <a:ea typeface="Gentium Plus"/>
                <a:cs typeface="Gentium Plus"/>
                <a:sym typeface="Gentium Plus"/>
              </a:rPr>
              <a:t>}</a:t>
            </a:r>
            <a:endParaRPr sz="2000" cap="small" spc="-120" dirty="0">
              <a:ea typeface="Gentium Plus"/>
              <a:cs typeface="Gentium Plus"/>
              <a:sym typeface="Gentium Plus"/>
            </a:endParaRPr>
          </a:p>
          <a:p>
            <a:pPr marL="0" lvl="0" indent="0" algn="just" defTabSz="10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ea typeface="Gentium Plus"/>
                <a:cs typeface="Gentium Plus"/>
                <a:sym typeface="Gentium Plus"/>
              </a:rPr>
              <a:t>					‘Вася верит, что Петя курит {OK Но на самом деле он не курит}’</a:t>
            </a:r>
            <a:endParaRPr sz="2000" dirty="0">
              <a:ea typeface="Gentium Plus"/>
              <a:cs typeface="Gentium Plus"/>
              <a:sym typeface="Gentium Plus"/>
            </a:endParaRPr>
          </a:p>
        </p:txBody>
      </p:sp>
      <p:sp>
        <p:nvSpPr>
          <p:cNvPr id="217" name="Google Shape;217;p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24</a:t>
            </a:fld>
            <a:endParaRPr/>
          </a:p>
        </p:txBody>
      </p:sp>
      <p:sp>
        <p:nvSpPr>
          <p:cNvPr id="7" name="Google Shape;187;p26">
            <a:extLst>
              <a:ext uri="{FF2B5EF4-FFF2-40B4-BE49-F238E27FC236}">
                <a16:creationId xmlns:a16="http://schemas.microsoft.com/office/drawing/2014/main" id="{251CA14C-EEB8-497C-8313-017E2BDED5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spcFirstLastPara="1" wrap="square" lIns="68575" tIns="205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Аккузатив</a:t>
            </a:r>
            <a:r>
              <a:rPr lang="en-US" dirty="0"/>
              <a:t> vs. </a:t>
            </a:r>
            <a:r>
              <a:rPr lang="ru-RU" dirty="0"/>
              <a:t>Аблатив</a:t>
            </a:r>
            <a:br>
              <a:rPr lang="en-US" dirty="0"/>
            </a:br>
            <a:r>
              <a:rPr lang="ru-RU" dirty="0"/>
              <a:t>Гипотеза 2: семантика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0478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>
            <a:spLocks noGrp="1"/>
          </p:cNvSpPr>
          <p:nvPr>
            <p:ph idx="1"/>
          </p:nvPr>
        </p:nvSpPr>
        <p:spPr>
          <a:xfrm>
            <a:off x="628650" y="1371600"/>
            <a:ext cx="8204450" cy="3638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defTabSz="1080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Однако есть разница. Глагол для глагола </a:t>
            </a:r>
            <a:r>
              <a:rPr lang="en-US" sz="2000" i="1" dirty="0" err="1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čedʹeš</a:t>
            </a:r>
            <a:r>
              <a:rPr lang="en-US" sz="2000" i="1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 </a:t>
            </a:r>
            <a:r>
              <a:rPr lang="en-US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‘</a:t>
            </a: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знать, уметь, понимать</a:t>
            </a:r>
            <a:r>
              <a:rPr lang="en-US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’</a:t>
            </a: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 значение </a:t>
            </a:r>
            <a:r>
              <a:rPr lang="en-US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‘</a:t>
            </a: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уметь</a:t>
            </a:r>
            <a:r>
              <a:rPr lang="en-US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’</a:t>
            </a: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 не доступно с аблативом</a:t>
            </a:r>
            <a:endParaRPr lang="en-US" sz="2000" dirty="0">
              <a:solidFill>
                <a:schemeClr val="dk1"/>
              </a:solidFill>
              <a:ea typeface="Gentium Plus"/>
              <a:cs typeface="Gentium Plus"/>
              <a:sym typeface="Gentium Plus"/>
            </a:endParaRPr>
          </a:p>
          <a:p>
            <a:pPr marL="0" lvl="0" indent="0" algn="just" defTabSz="108000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(</a:t>
            </a: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18</a:t>
            </a:r>
            <a:r>
              <a:rPr lang="en-US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) </a:t>
            </a:r>
            <a:r>
              <a:rPr lang="en-US" sz="2000" dirty="0" err="1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dʹiḿa</a:t>
            </a:r>
            <a:r>
              <a:rPr lang="en-US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	</a:t>
            </a:r>
            <a:r>
              <a:rPr lang="en-US" sz="2000" dirty="0" err="1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pačiλ</a:t>
            </a: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-</a:t>
            </a:r>
            <a:r>
              <a:rPr lang="en-US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ma-</a:t>
            </a:r>
            <a:r>
              <a:rPr lang="en-US" sz="2000" b="1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m </a:t>
            </a:r>
            <a:r>
              <a:rPr lang="en-US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									</a:t>
            </a: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</a:t>
            </a:r>
            <a:r>
              <a:rPr lang="en-US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	</a:t>
            </a:r>
            <a:r>
              <a:rPr lang="en-US" sz="2000" b="1" dirty="0" err="1">
                <a:solidFill>
                  <a:srgbClr val="0070C0"/>
                </a:solidFill>
                <a:ea typeface="Gentium Plus"/>
                <a:cs typeface="Gentium Plus"/>
                <a:sym typeface="Gentium Plus"/>
              </a:rPr>
              <a:t>čedʹiḿa-ŋa</a:t>
            </a:r>
            <a:endParaRPr lang="ru-RU" sz="2000" b="1" dirty="0">
              <a:solidFill>
                <a:srgbClr val="0070C0"/>
              </a:solidFill>
              <a:ea typeface="Gentium Plus"/>
              <a:cs typeface="Gentium Plus"/>
              <a:sym typeface="Gentium Plus"/>
            </a:endParaRPr>
          </a:p>
          <a:p>
            <a:pPr marL="0" lvl="0" indent="0" algn="just" defTabSz="1080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</a:t>
            </a: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	</a:t>
            </a:r>
            <a:r>
              <a:rPr lang="en-US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</a:t>
            </a: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Д.					плавать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-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nm.npst</a:t>
            </a:r>
            <a:r>
              <a:rPr lang="ru" sz="2000" b="1" cap="small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-acc</a:t>
            </a:r>
            <a:r>
              <a:rPr lang="en-GB" sz="2000" dirty="0">
                <a:ea typeface="Gentium Plus"/>
                <a:cs typeface="Gentium Plus"/>
                <a:sym typeface="Gentium Plus"/>
              </a:rPr>
              <a:t>					</a:t>
            </a:r>
            <a:r>
              <a:rPr lang="ru-RU" sz="2000" dirty="0">
                <a:ea typeface="Gentium Plus"/>
                <a:cs typeface="Gentium Plus"/>
                <a:sym typeface="Gentium Plus"/>
              </a:rPr>
              <a:t>знать</a:t>
            </a:r>
            <a:r>
              <a:rPr lang="ru-RU" sz="2000" cap="small" dirty="0">
                <a:ea typeface="Gentium Plus"/>
                <a:cs typeface="Gentium Plus"/>
                <a:sym typeface="Gentium Plus"/>
              </a:rPr>
              <a:t>-</a:t>
            </a:r>
            <a:r>
              <a:rPr lang="en-US" sz="2000" cap="small" dirty="0">
                <a:ea typeface="Gentium Plus"/>
                <a:cs typeface="Gentium Plus"/>
                <a:sym typeface="Gentium Plus"/>
              </a:rPr>
              <a:t>gfs</a:t>
            </a:r>
            <a:endParaRPr lang="ru-RU" sz="2000" cap="small" dirty="0">
              <a:ea typeface="Gentium Plus"/>
              <a:cs typeface="Gentium Plus"/>
              <a:sym typeface="Gentium Plus"/>
            </a:endParaRPr>
          </a:p>
          <a:p>
            <a:pPr marL="0" lvl="0" indent="0" algn="just" defTabSz="1080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			</a:t>
            </a:r>
            <a:r>
              <a:rPr lang="en-US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‘</a:t>
            </a: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Дима умеет плавать</a:t>
            </a:r>
            <a:r>
              <a:rPr lang="en-US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’</a:t>
            </a:r>
            <a:endParaRPr lang="ru-RU" sz="2000" dirty="0">
              <a:solidFill>
                <a:schemeClr val="dk1"/>
              </a:solidFill>
              <a:ea typeface="Gentium Plus"/>
              <a:cs typeface="Gentium Plus"/>
              <a:sym typeface="Gentium Plus"/>
            </a:endParaRPr>
          </a:p>
          <a:p>
            <a:pPr marL="0" lvl="0" indent="0" algn="just" defTabSz="1080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(</a:t>
            </a: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19</a:t>
            </a:r>
            <a:r>
              <a:rPr lang="en-US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)	</a:t>
            </a:r>
            <a:r>
              <a:rPr lang="en-US" sz="2000" dirty="0" err="1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dʹiḿa</a:t>
            </a:r>
            <a:r>
              <a:rPr lang="en-US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	</a:t>
            </a: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</a:t>
            </a:r>
            <a:r>
              <a:rPr lang="en-US" sz="2000" dirty="0" err="1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pačiλma-</a:t>
            </a:r>
            <a:r>
              <a:rPr lang="en-US" sz="2000" b="1" dirty="0" err="1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xăt</a:t>
            </a:r>
            <a:r>
              <a:rPr lang="en-US" sz="2000" b="1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°</a:t>
            </a:r>
            <a:r>
              <a:rPr lang="en-US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 </a:t>
            </a: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										</a:t>
            </a:r>
            <a:r>
              <a:rPr lang="en-US" sz="2000" b="1" dirty="0" err="1">
                <a:solidFill>
                  <a:srgbClr val="0070C0"/>
                </a:solidFill>
                <a:ea typeface="Gentium Plus"/>
                <a:cs typeface="Gentium Plus"/>
                <a:sym typeface="Gentium Plus"/>
              </a:rPr>
              <a:t>čedʹiḿa-ŋa</a:t>
            </a:r>
            <a:r>
              <a:rPr lang="en-US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 </a:t>
            </a:r>
          </a:p>
          <a:p>
            <a:pPr marL="0" lvl="0" indent="0" algn="just" defTabSz="1080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				Д.						плавать</a:t>
            </a:r>
            <a:r>
              <a:rPr lang="ru" sz="2000" b="1" cap="small" dirty="0">
                <a:ea typeface="Gentium Plus"/>
                <a:cs typeface="Gentium Plus"/>
                <a:sym typeface="Gentium Plus"/>
              </a:rPr>
              <a:t>-nm.npst</a:t>
            </a:r>
            <a:r>
              <a:rPr lang="ru" sz="2000" b="1" cap="small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-abl</a:t>
            </a:r>
            <a:r>
              <a:rPr lang="en-US" sz="2000" dirty="0">
                <a:ea typeface="Gentium Plus"/>
                <a:cs typeface="Gentium Plus"/>
                <a:sym typeface="Gentium Plus"/>
              </a:rPr>
              <a:t>					</a:t>
            </a:r>
            <a:r>
              <a:rPr lang="ru-RU" sz="2000" dirty="0">
                <a:ea typeface="Gentium Plus"/>
                <a:cs typeface="Gentium Plus"/>
                <a:sym typeface="Gentium Plus"/>
              </a:rPr>
              <a:t>знать</a:t>
            </a:r>
            <a:r>
              <a:rPr lang="ru-RU" sz="2000" cap="small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-</a:t>
            </a:r>
            <a:r>
              <a:rPr lang="en-US" sz="2000" cap="small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gfs</a:t>
            </a:r>
          </a:p>
          <a:p>
            <a:pPr marL="342900" lvl="1" indent="0" algn="just" defTabSz="1080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‘</a:t>
            </a: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Дима умеет плавать</a:t>
            </a:r>
            <a:r>
              <a:rPr lang="en-US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’</a:t>
            </a:r>
            <a:endParaRPr lang="ru-RU" sz="2000" dirty="0">
              <a:solidFill>
                <a:schemeClr val="dk1"/>
              </a:solidFill>
              <a:ea typeface="Gentium Plus"/>
              <a:cs typeface="Gentium Plus"/>
              <a:sym typeface="Gentium Plus"/>
            </a:endParaRPr>
          </a:p>
          <a:p>
            <a:pPr marL="0" lvl="0" indent="0" algn="just" defTabSz="1080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2000" dirty="0">
              <a:solidFill>
                <a:schemeClr val="dk1"/>
              </a:solidFill>
              <a:ea typeface="Gentium Plus"/>
              <a:cs typeface="Gentium Plus"/>
              <a:sym typeface="Gentium Plus"/>
            </a:endParaRPr>
          </a:p>
          <a:p>
            <a:pPr lvl="0" algn="just" defTabSz="1080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endParaRPr sz="2000" dirty="0">
              <a:solidFill>
                <a:schemeClr val="dk1"/>
              </a:solidFill>
              <a:ea typeface="Gentium Plus"/>
              <a:cs typeface="Gentium Plus"/>
              <a:sym typeface="Gentium Plus"/>
            </a:endParaRPr>
          </a:p>
        </p:txBody>
      </p:sp>
      <p:sp>
        <p:nvSpPr>
          <p:cNvPr id="217" name="Google Shape;217;p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25</a:t>
            </a:fld>
            <a:endParaRPr/>
          </a:p>
        </p:txBody>
      </p:sp>
      <p:sp>
        <p:nvSpPr>
          <p:cNvPr id="7" name="Google Shape;187;p26">
            <a:extLst>
              <a:ext uri="{FF2B5EF4-FFF2-40B4-BE49-F238E27FC236}">
                <a16:creationId xmlns:a16="http://schemas.microsoft.com/office/drawing/2014/main" id="{251CA14C-EEB8-497C-8313-017E2BDED5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spcFirstLastPara="1" wrap="square" lIns="68575" tIns="205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Аккузатив</a:t>
            </a:r>
            <a:r>
              <a:rPr lang="en-US" dirty="0"/>
              <a:t> vs. </a:t>
            </a:r>
            <a:r>
              <a:rPr lang="ru-RU" dirty="0"/>
              <a:t>Аблатив</a:t>
            </a:r>
            <a:br>
              <a:rPr lang="en-US" dirty="0"/>
            </a:br>
            <a:r>
              <a:rPr lang="ru-RU" dirty="0"/>
              <a:t>Гипотеза 2: семантика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8848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>
            <a:spLocks noGrp="1"/>
          </p:cNvSpPr>
          <p:nvPr>
            <p:ph idx="1"/>
          </p:nvPr>
        </p:nvSpPr>
        <p:spPr>
          <a:xfrm>
            <a:off x="628650" y="1371600"/>
            <a:ext cx="8204450" cy="3638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algn="just" defTabSz="1080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Гипотеза 2</a:t>
            </a:r>
          </a:p>
          <a:p>
            <a:pPr lvl="0" algn="just" defTabSz="1080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endParaRPr lang="ru-RU" sz="2000" dirty="0">
              <a:solidFill>
                <a:schemeClr val="dk1"/>
              </a:solidFill>
              <a:ea typeface="Gentium Plus"/>
              <a:cs typeface="Gentium Plus"/>
              <a:sym typeface="Gentium Plus"/>
            </a:endParaRPr>
          </a:p>
          <a:p>
            <a:pPr lvl="0" algn="just" defTabSz="1080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Конструкции не отличаются по способности выражать пропозицию</a:t>
            </a:r>
            <a:r>
              <a:rPr lang="en-US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/</a:t>
            </a: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факт</a:t>
            </a:r>
          </a:p>
          <a:p>
            <a:pPr lvl="0" algn="just" defTabSz="1080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Но конструкция с аблативом имеет более ограниченный круг употреблений в </a:t>
            </a:r>
            <a:r>
              <a:rPr lang="ru-RU" sz="2000" dirty="0" err="1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нефактивных</a:t>
            </a: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 контекстах</a:t>
            </a:r>
            <a:endParaRPr sz="2000" dirty="0">
              <a:solidFill>
                <a:schemeClr val="dk1"/>
              </a:solidFill>
              <a:ea typeface="Gentium Plus"/>
              <a:cs typeface="Gentium Plus"/>
              <a:sym typeface="Gentium Plus"/>
            </a:endParaRPr>
          </a:p>
        </p:txBody>
      </p:sp>
      <p:sp>
        <p:nvSpPr>
          <p:cNvPr id="217" name="Google Shape;217;p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26</a:t>
            </a:fld>
            <a:endParaRPr/>
          </a:p>
        </p:txBody>
      </p:sp>
      <p:sp>
        <p:nvSpPr>
          <p:cNvPr id="7" name="Google Shape;187;p26">
            <a:extLst>
              <a:ext uri="{FF2B5EF4-FFF2-40B4-BE49-F238E27FC236}">
                <a16:creationId xmlns:a16="http://schemas.microsoft.com/office/drawing/2014/main" id="{251CA14C-EEB8-497C-8313-017E2BDED5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spcFirstLastPara="1" wrap="square" lIns="68575" tIns="205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Аккузатив</a:t>
            </a:r>
            <a:r>
              <a:rPr lang="en-US" dirty="0"/>
              <a:t> vs. </a:t>
            </a:r>
            <a:r>
              <a:rPr lang="ru-RU" dirty="0"/>
              <a:t>Аблатив</a:t>
            </a:r>
            <a:br>
              <a:rPr lang="en-US" dirty="0"/>
            </a:br>
            <a:r>
              <a:rPr lang="ru-RU" dirty="0"/>
              <a:t>Гипотеза 2: семантика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4096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>
            <a:spLocks noGrp="1"/>
          </p:cNvSpPr>
          <p:nvPr>
            <p:ph idx="1"/>
          </p:nvPr>
        </p:nvSpPr>
        <p:spPr>
          <a:xfrm>
            <a:off x="388950" y="1371600"/>
            <a:ext cx="80805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defTabSz="10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При переводе лесноненецкого стимула носители языка интерпретируют ЗП с номинализацией в аблативе как топикализованные в русском переводе чаще выносят зависимую клаузу влево,  а также используют конструкцию “то, что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”</a:t>
            </a: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. Ср. (20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) и (21)</a:t>
            </a: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 </a:t>
            </a:r>
            <a:endParaRPr sz="2000" dirty="0">
              <a:solidFill>
                <a:schemeClr val="dk1"/>
              </a:solidFill>
              <a:ea typeface="Gentium Plus"/>
              <a:cs typeface="Gentium Plus"/>
              <a:sym typeface="Gentium Plus"/>
            </a:endParaRPr>
          </a:p>
          <a:p>
            <a:pPr marL="0" lvl="0" indent="0" algn="just" defTabSz="1080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>
                <a:ea typeface="Gentium Plus"/>
                <a:cs typeface="Gentium Plus"/>
                <a:sym typeface="Gentium Plus"/>
              </a:rPr>
              <a:t>(20)		măń°	</a:t>
            </a:r>
            <a:r>
              <a:rPr lang="ru" sz="2000" b="1" dirty="0">
                <a:solidFill>
                  <a:srgbClr val="0070C0"/>
                </a:solidFill>
                <a:ea typeface="Gentium Plus"/>
                <a:cs typeface="Gentium Plus"/>
                <a:sym typeface="Gentium Plus"/>
              </a:rPr>
              <a:t>čedʹiḿa-ŋa-t°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	waśa-ŋ				saša-m			dʹuʰt°-ma-</a:t>
            </a:r>
            <a:r>
              <a:rPr lang="ru" sz="2000" b="1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m</a:t>
            </a:r>
            <a:endParaRPr sz="2000" b="1" dirty="0">
              <a:solidFill>
                <a:srgbClr val="C00000"/>
              </a:solidFill>
              <a:ea typeface="Gentium Plus"/>
              <a:cs typeface="Gentium Plus"/>
              <a:sym typeface="Gentium Plus"/>
            </a:endParaRPr>
          </a:p>
          <a:p>
            <a:pPr marL="457200" lvl="0" indent="0" algn="just" defTabSz="10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cap="small" dirty="0">
                <a:ea typeface="Gentium Plus"/>
                <a:cs typeface="Gentium Plus"/>
                <a:sym typeface="Gentium Plus"/>
              </a:rPr>
              <a:t>	1sg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		знать-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gfs-1sg	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В.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-gen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				С.-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acc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			побить-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nm.ipfv</a:t>
            </a:r>
            <a:r>
              <a:rPr lang="ru" sz="2000" b="1" cap="small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-a</a:t>
            </a:r>
            <a:r>
              <a:rPr lang="ru-RU" sz="2000" b="1" cap="small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сс</a:t>
            </a:r>
            <a:endParaRPr sz="2000" b="1" cap="small" dirty="0">
              <a:solidFill>
                <a:srgbClr val="C00000"/>
              </a:solidFill>
              <a:ea typeface="Gentium Plus"/>
              <a:cs typeface="Gentium Plus"/>
              <a:sym typeface="Gentium Plus"/>
            </a:endParaRPr>
          </a:p>
          <a:p>
            <a:pPr marL="457200" lvl="0" indent="0" algn="just" defTabSz="10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>
                <a:ea typeface="Gentium Plus"/>
                <a:cs typeface="Gentium Plus"/>
                <a:sym typeface="Gentium Plus"/>
              </a:rPr>
              <a:t>	‘Я знаю, что Вася побил сашу’</a:t>
            </a:r>
            <a:endParaRPr sz="2000" dirty="0">
              <a:ea typeface="Gentium Plus"/>
              <a:cs typeface="Gentium Plus"/>
              <a:sym typeface="Gentium Plus"/>
            </a:endParaRPr>
          </a:p>
          <a:p>
            <a:pPr marL="0" lvl="0" indent="0" algn="just" defTabSz="1080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dirty="0">
                <a:ea typeface="Gentium Plus"/>
                <a:cs typeface="Gentium Plus"/>
                <a:sym typeface="Gentium Plus"/>
              </a:rPr>
              <a:t>(21)		măń°	</a:t>
            </a:r>
            <a:r>
              <a:rPr lang="ru" sz="2000" b="1" dirty="0">
                <a:solidFill>
                  <a:srgbClr val="0070C0"/>
                </a:solidFill>
                <a:ea typeface="Gentium Plus"/>
                <a:cs typeface="Gentium Plus"/>
                <a:sym typeface="Gentium Plus"/>
              </a:rPr>
              <a:t>čedʹiḿa-ŋa-t°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	waśa-ŋ		saša-m		dʹuʰt°-ma-</a:t>
            </a:r>
            <a:r>
              <a:rPr lang="ru" sz="2000" b="1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xat°</a:t>
            </a:r>
            <a:endParaRPr sz="2000" b="1" dirty="0">
              <a:solidFill>
                <a:srgbClr val="C00000"/>
              </a:solidFill>
              <a:ea typeface="Gentium Plus"/>
              <a:cs typeface="Gentium Plus"/>
              <a:sym typeface="Gentium Plus"/>
            </a:endParaRPr>
          </a:p>
          <a:p>
            <a:pPr marL="457200" lvl="0" indent="0" algn="just" defTabSz="10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cap="small" dirty="0">
                <a:ea typeface="Gentium Plus"/>
                <a:cs typeface="Gentium Plus"/>
                <a:sym typeface="Gentium Plus"/>
              </a:rPr>
              <a:t>	1sg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		знать-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gfs-1sg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	В.-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gen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		С.-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acc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		побить-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nm.ipfv-</a:t>
            </a:r>
            <a:r>
              <a:rPr lang="ru" sz="2000" b="1" cap="small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abl</a:t>
            </a:r>
            <a:endParaRPr sz="2000" b="1" cap="small" dirty="0">
              <a:solidFill>
                <a:srgbClr val="C00000"/>
              </a:solidFill>
              <a:ea typeface="Gentium Plus"/>
              <a:cs typeface="Gentium Plus"/>
              <a:sym typeface="Gentium Plus"/>
            </a:endParaRPr>
          </a:p>
          <a:p>
            <a:pPr marL="457200" lvl="0" indent="0" algn="just" defTabSz="10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>
                <a:ea typeface="Gentium Plus"/>
                <a:cs typeface="Gentium Plus"/>
                <a:sym typeface="Gentium Plus"/>
              </a:rPr>
              <a:t>	‘То, что Вася Сашу побил, я знаю’</a:t>
            </a:r>
            <a:endParaRPr sz="2000" dirty="0">
              <a:ea typeface="Gentium Plus"/>
              <a:cs typeface="Gentium Plus"/>
              <a:sym typeface="Gentium Plus"/>
            </a:endParaRPr>
          </a:p>
          <a:p>
            <a:pPr marL="0" lvl="0" indent="0" algn="just" defTabSz="10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Gentium Plus"/>
              <a:ea typeface="Gentium Plus"/>
              <a:cs typeface="Gentium Plus"/>
              <a:sym typeface="Gentium Plu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Gentium Plus"/>
              <a:ea typeface="Gentium Plus"/>
              <a:cs typeface="Gentium Plus"/>
              <a:sym typeface="Gentium Plus"/>
            </a:endParaRPr>
          </a:p>
        </p:txBody>
      </p:sp>
      <p:sp>
        <p:nvSpPr>
          <p:cNvPr id="231" name="Google Shape;231;p3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27</a:t>
            </a:fld>
            <a:endParaRPr/>
          </a:p>
        </p:txBody>
      </p:sp>
      <p:sp>
        <p:nvSpPr>
          <p:cNvPr id="5" name="Google Shape;187;p26">
            <a:extLst>
              <a:ext uri="{FF2B5EF4-FFF2-40B4-BE49-F238E27FC236}">
                <a16:creationId xmlns:a16="http://schemas.microsoft.com/office/drawing/2014/main" id="{D5B99AA1-F09C-4415-83A5-0E65E9793B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spcFirstLastPara="1" wrap="square" lIns="68575" tIns="20575" rIns="68575" bIns="3427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Аккузатив</a:t>
            </a:r>
            <a:r>
              <a:rPr lang="en-US" sz="3200" dirty="0"/>
              <a:t> vs. </a:t>
            </a:r>
            <a:r>
              <a:rPr lang="ru-RU" sz="3200" dirty="0"/>
              <a:t>Аблатив</a:t>
            </a:r>
            <a:br>
              <a:rPr lang="en-US" sz="3200" dirty="0"/>
            </a:br>
            <a:r>
              <a:rPr lang="ru-RU" sz="3200" dirty="0"/>
              <a:t>Гипотеза 3: «подсказка из зала» </a:t>
            </a:r>
            <a:br>
              <a:rPr lang="ru-RU" sz="3200" dirty="0"/>
            </a:br>
            <a:r>
              <a:rPr lang="ru-RU" sz="2700" dirty="0"/>
              <a:t>(что говорят носители языка)</a:t>
            </a:r>
            <a:endParaRPr sz="27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>
            <a:spLocks noGrp="1"/>
          </p:cNvSpPr>
          <p:nvPr>
            <p:ph idx="1"/>
          </p:nvPr>
        </p:nvSpPr>
        <p:spPr>
          <a:xfrm>
            <a:off x="388950" y="1371600"/>
            <a:ext cx="80805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just" defTabSz="108000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При переводе </a:t>
            </a:r>
            <a:r>
              <a:rPr lang="ru-RU" sz="2000" dirty="0" err="1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лесноненецкого</a:t>
            </a: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 стимула носители языка интерпретируют ЗП с номинализацией в аблативе как </a:t>
            </a:r>
            <a:r>
              <a:rPr lang="ru-RU" sz="2000" dirty="0" err="1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топикализованные</a:t>
            </a: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, в русском переводе чаще выносят зависимую клаузу влево,  а также используют конструкцию “то, что</a:t>
            </a:r>
            <a:r>
              <a:rPr lang="ru-RU" sz="2000" dirty="0">
                <a:ea typeface="Gentium Plus"/>
                <a:cs typeface="Gentium Plus"/>
                <a:sym typeface="Gentium Plus"/>
              </a:rPr>
              <a:t>”</a:t>
            </a: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Согласно (Князев 2021) конструкция “то, что” соотносится с </a:t>
            </a:r>
            <a:r>
              <a:rPr lang="ru-RU" sz="2000" dirty="0" err="1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фактивностью</a:t>
            </a: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 предиката (Князев 2021, </a:t>
            </a:r>
            <a:r>
              <a:rPr lang="ru-RU" sz="2000" dirty="0" err="1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Knyazev</a:t>
            </a: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 2023).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Однако нам не удалось выявить противопоставления исследуемых конструкций по </a:t>
            </a:r>
            <a:r>
              <a:rPr lang="ru-RU" sz="2000" dirty="0" err="1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фактивности</a:t>
            </a: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 в соответствующих контекстах.</a:t>
            </a:r>
          </a:p>
          <a:p>
            <a:pPr marL="0" lvl="0" indent="0" algn="just" defTabSz="10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Gentium Plus"/>
              <a:ea typeface="Gentium Plus"/>
              <a:cs typeface="Gentium Plus"/>
              <a:sym typeface="Gentium Plu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Gentium Plus"/>
              <a:ea typeface="Gentium Plus"/>
              <a:cs typeface="Gentium Plus"/>
              <a:sym typeface="Gentium Plus"/>
            </a:endParaRPr>
          </a:p>
        </p:txBody>
      </p:sp>
      <p:sp>
        <p:nvSpPr>
          <p:cNvPr id="231" name="Google Shape;231;p3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28</a:t>
            </a:fld>
            <a:endParaRPr/>
          </a:p>
        </p:txBody>
      </p:sp>
      <p:sp>
        <p:nvSpPr>
          <p:cNvPr id="5" name="Google Shape;187;p26">
            <a:extLst>
              <a:ext uri="{FF2B5EF4-FFF2-40B4-BE49-F238E27FC236}">
                <a16:creationId xmlns:a16="http://schemas.microsoft.com/office/drawing/2014/main" id="{D5B99AA1-F09C-4415-83A5-0E65E9793B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spcFirstLastPara="1" wrap="square" lIns="68575" tIns="20575" rIns="68575" bIns="3427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Аккузатив</a:t>
            </a:r>
            <a:r>
              <a:rPr lang="en-US" sz="3200" dirty="0"/>
              <a:t> vs. </a:t>
            </a:r>
            <a:r>
              <a:rPr lang="ru-RU" sz="3200" dirty="0"/>
              <a:t>Аблатив</a:t>
            </a:r>
            <a:br>
              <a:rPr lang="en-US" sz="3200" dirty="0"/>
            </a:br>
            <a:r>
              <a:rPr lang="ru-RU" sz="3200" dirty="0"/>
              <a:t>Гипотеза 3: «подсказка из зала» </a:t>
            </a:r>
            <a:br>
              <a:rPr lang="ru-RU" sz="3200" dirty="0"/>
            </a:br>
            <a:r>
              <a:rPr lang="ru-RU" sz="2700" dirty="0"/>
              <a:t>(что говорят носители языка)</a:t>
            </a:r>
            <a:endParaRPr sz="2700" dirty="0"/>
          </a:p>
        </p:txBody>
      </p:sp>
    </p:spTree>
    <p:extLst>
      <p:ext uri="{BB962C8B-B14F-4D97-AF65-F5344CB8AC3E}">
        <p14:creationId xmlns:p14="http://schemas.microsoft.com/office/powerpoint/2010/main" val="4263743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>
            <a:spLocks noGrp="1"/>
          </p:cNvSpPr>
          <p:nvPr>
            <p:ph idx="1"/>
          </p:nvPr>
        </p:nvSpPr>
        <p:spPr>
          <a:xfrm>
            <a:off x="77492" y="1669325"/>
            <a:ext cx="8903776" cy="2758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defTabSz="10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ea typeface="Gentium Plus"/>
                <a:cs typeface="Gentium Plus"/>
                <a:sym typeface="Gentium Plus"/>
              </a:rPr>
              <a:t>В пользу влияния информационной структуры говорят также примеры с запретом фокусных, но не топикальных частиц:</a:t>
            </a:r>
            <a:endParaRPr sz="2000" dirty="0">
              <a:ea typeface="Gentium Plus"/>
              <a:cs typeface="Gentium Plus"/>
              <a:sym typeface="Gentium Plus"/>
            </a:endParaRPr>
          </a:p>
          <a:p>
            <a:pPr marL="0" lvl="0" indent="0" algn="just" defTabSz="1080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dirty="0">
                <a:ea typeface="Gentium Plus"/>
                <a:cs typeface="Gentium Plus"/>
                <a:sym typeface="Gentium Plus"/>
              </a:rPr>
              <a:t>(22)	</a:t>
            </a:r>
            <a:r>
              <a:rPr lang="en-US" sz="2000" dirty="0">
                <a:ea typeface="Gentium Plus"/>
                <a:cs typeface="Gentium Plus"/>
                <a:sym typeface="Gentium Plus"/>
              </a:rPr>
              <a:t>	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măń°	wasʹa-ŋ		ṕetʹa-m		dʹuʰt°-ma-</a:t>
            </a:r>
            <a:r>
              <a:rPr lang="ru" sz="2000" b="1" dirty="0">
                <a:solidFill>
                  <a:srgbClr val="669900"/>
                </a:solidFill>
                <a:ea typeface="Gentium Plus"/>
                <a:cs typeface="Gentium Plus"/>
                <a:sym typeface="Gentium Plus"/>
              </a:rPr>
              <a:t>xama</a:t>
            </a:r>
            <a:r>
              <a:rPr lang="en-US" sz="2000" dirty="0">
                <a:ea typeface="Gentium Plus"/>
                <a:cs typeface="Gentium Plus"/>
                <a:sym typeface="Gentium Plus"/>
              </a:rPr>
              <a:t>{</a:t>
            </a:r>
            <a:r>
              <a:rPr lang="en-US" sz="2000" b="1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-m/</a:t>
            </a:r>
            <a:r>
              <a:rPr lang="en-US" sz="2000" b="1" baseline="30000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OK</a:t>
            </a:r>
            <a:r>
              <a:rPr lang="ru" sz="2000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-</a:t>
            </a:r>
            <a:r>
              <a:rPr lang="ru" sz="2000" b="1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xăt°</a:t>
            </a:r>
            <a:r>
              <a:rPr lang="en-US" sz="2000" dirty="0">
                <a:ea typeface="Gentium Plus"/>
                <a:cs typeface="Gentium Plus"/>
                <a:sym typeface="Gentium Plus"/>
              </a:rPr>
              <a:t>}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			</a:t>
            </a:r>
            <a:r>
              <a:rPr lang="en-US" sz="2000" dirty="0">
                <a:ea typeface="Gentium Plus"/>
                <a:cs typeface="Gentium Plus"/>
                <a:sym typeface="Gentium Plus"/>
              </a:rPr>
              <a:t>		</a:t>
            </a:r>
            <a:r>
              <a:rPr lang="ru" sz="2000" b="1" dirty="0">
                <a:solidFill>
                  <a:srgbClr val="0070C0"/>
                </a:solidFill>
                <a:ea typeface="Gentium Plus"/>
                <a:cs typeface="Gentium Plus"/>
                <a:sym typeface="Gentium Plus"/>
              </a:rPr>
              <a:t>dʹex́eλa-m°</a:t>
            </a:r>
            <a:endParaRPr sz="2000" b="1" dirty="0">
              <a:solidFill>
                <a:srgbClr val="0070C0"/>
              </a:solidFill>
              <a:ea typeface="Gentium Plus"/>
              <a:cs typeface="Gentium Plus"/>
              <a:sym typeface="Gentium Plus"/>
            </a:endParaRPr>
          </a:p>
          <a:p>
            <a:pPr marL="0" lvl="0" indent="0" algn="just" defTabSz="10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ea typeface="Gentium Plus"/>
                <a:cs typeface="Gentium Plus"/>
                <a:sym typeface="Gentium Plus"/>
              </a:rPr>
              <a:t>					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1sg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		В.-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gen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			П.-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acc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			побить-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nm.npst-</a:t>
            </a:r>
            <a:r>
              <a:rPr lang="ru" sz="2000" cap="small" dirty="0">
                <a:solidFill>
                  <a:schemeClr val="accent6"/>
                </a:solidFill>
                <a:ea typeface="Gentium Plus"/>
                <a:cs typeface="Gentium Plus"/>
                <a:sym typeface="Gentium Plus"/>
              </a:rPr>
              <a:t>top</a:t>
            </a:r>
            <a:r>
              <a:rPr lang="en-US" sz="2000" cap="small" dirty="0">
                <a:ea typeface="Gentium Plus"/>
                <a:cs typeface="Gentium Plus"/>
                <a:sym typeface="Gentium Plus"/>
              </a:rPr>
              <a:t>{</a:t>
            </a:r>
            <a:r>
              <a:rPr lang="ru" sz="2000" b="1" cap="small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-</a:t>
            </a:r>
            <a:r>
              <a:rPr lang="en-US" sz="2000" b="1" cap="small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acc/-</a:t>
            </a:r>
            <a:r>
              <a:rPr lang="ru" sz="2000" b="1" cap="small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abl</a:t>
            </a:r>
            <a:r>
              <a:rPr lang="en-US" sz="2000" cap="small" dirty="0">
                <a:ea typeface="Gentium Plus"/>
                <a:cs typeface="Gentium Plus"/>
                <a:sym typeface="Gentium Plus"/>
              </a:rPr>
              <a:t>}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	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	не_знать-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1sg&gt;sg</a:t>
            </a:r>
            <a:endParaRPr sz="2000" cap="small" dirty="0">
              <a:ea typeface="Gentium Plus"/>
              <a:cs typeface="Gentium Plus"/>
              <a:sym typeface="Gentium Plus"/>
            </a:endParaRPr>
          </a:p>
          <a:p>
            <a:pPr marL="0" lvl="0" indent="0" algn="just" defTabSz="10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ea typeface="Gentium Plus"/>
                <a:cs typeface="Gentium Plus"/>
                <a:sym typeface="Gentium Plus"/>
              </a:rPr>
              <a:t>					‘Что Вася Петю побил, (это-то) я знаю’</a:t>
            </a:r>
            <a:endParaRPr sz="2000" dirty="0">
              <a:ea typeface="Gentium Plus"/>
              <a:cs typeface="Gentium Plus"/>
              <a:sym typeface="Gentium Plus"/>
            </a:endParaRPr>
          </a:p>
          <a:p>
            <a:pPr marL="0" lvl="0" indent="0" algn="just" defTabSz="108000">
              <a:lnSpc>
                <a:spcPct val="100000"/>
              </a:lnSpc>
              <a:spcBef>
                <a:spcPts val="1800"/>
              </a:spcBef>
              <a:buNone/>
            </a:pPr>
            <a:r>
              <a:rPr lang="ru" sz="2000" dirty="0">
                <a:ea typeface="Gentium Plus"/>
                <a:cs typeface="Gentium Plus"/>
                <a:sym typeface="Gentium Plus"/>
              </a:rPr>
              <a:t>	(23)	*măń°	wasʹa-ŋ	ṕetʹa-m		dʹuʰt°-mi-</a:t>
            </a:r>
            <a:r>
              <a:rPr lang="ru" sz="2000" b="1" dirty="0">
                <a:solidFill>
                  <a:srgbClr val="669900"/>
                </a:solidFill>
                <a:ea typeface="Gentium Plus"/>
                <a:cs typeface="Gentium Plus"/>
                <a:sym typeface="Gentium Plus"/>
              </a:rPr>
              <a:t>λʹi</a:t>
            </a:r>
            <a:r>
              <a:rPr lang="en-US" sz="2000" dirty="0">
                <a:ea typeface="Gentium Plus"/>
                <a:cs typeface="Gentium Plus"/>
                <a:sym typeface="Gentium Plus"/>
              </a:rPr>
              <a:t>{</a:t>
            </a:r>
            <a:r>
              <a:rPr lang="en-US" sz="2000" b="1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-m/*</a:t>
            </a:r>
            <a:r>
              <a:rPr lang="ru" sz="2000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-</a:t>
            </a:r>
            <a:r>
              <a:rPr lang="en-US" sz="2000" b="1" dirty="0" err="1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x́ĭ</a:t>
            </a:r>
            <a:r>
              <a:rPr lang="ru" sz="2000" b="1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t</a:t>
            </a:r>
            <a:r>
              <a:rPr lang="en-US" sz="2000" b="1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ĭ</a:t>
            </a:r>
            <a:r>
              <a:rPr lang="en-US" sz="2000" dirty="0">
                <a:ea typeface="Gentium Plus"/>
                <a:cs typeface="Gentium Plus"/>
                <a:sym typeface="Gentium Plus"/>
              </a:rPr>
              <a:t>}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										</a:t>
            </a:r>
            <a:r>
              <a:rPr lang="ru" sz="2000" b="1" dirty="0">
                <a:solidFill>
                  <a:srgbClr val="0070C0"/>
                </a:solidFill>
                <a:ea typeface="Gentium Plus"/>
                <a:cs typeface="Gentium Plus"/>
                <a:sym typeface="Gentium Plus"/>
              </a:rPr>
              <a:t>dʹex́eλa-m°</a:t>
            </a:r>
            <a:endParaRPr sz="2000" b="1" dirty="0">
              <a:solidFill>
                <a:srgbClr val="0070C0"/>
              </a:solidFill>
              <a:ea typeface="Gentium Plus"/>
              <a:cs typeface="Gentium Plus"/>
              <a:sym typeface="Gentium Plus"/>
            </a:endParaRPr>
          </a:p>
          <a:p>
            <a:pPr marL="0" lvl="0" indent="0" algn="just" defTabSz="1080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" sz="2000" dirty="0">
                <a:ea typeface="Gentium Plus"/>
                <a:cs typeface="Gentium Plus"/>
                <a:sym typeface="Gentium Plus"/>
              </a:rPr>
              <a:t>					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1sg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			В.-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gen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		П.-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acc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			побить-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nm.npst-</a:t>
            </a:r>
            <a:r>
              <a:rPr lang="ru" sz="2000" cap="small" dirty="0">
                <a:solidFill>
                  <a:schemeClr val="accent6"/>
                </a:solidFill>
                <a:ea typeface="Gentium Plus"/>
                <a:cs typeface="Gentium Plus"/>
                <a:sym typeface="Gentium Plus"/>
              </a:rPr>
              <a:t>lim</a:t>
            </a:r>
            <a:r>
              <a:rPr lang="en-US" sz="2000" cap="small" dirty="0">
                <a:ea typeface="Gentium Plus"/>
                <a:cs typeface="Gentium Plus"/>
                <a:sym typeface="Gentium Plus"/>
              </a:rPr>
              <a:t>{</a:t>
            </a:r>
            <a:r>
              <a:rPr lang="ru" sz="2000" b="1" cap="small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-</a:t>
            </a:r>
            <a:r>
              <a:rPr lang="en-US" sz="2000" b="1" cap="small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acc/-</a:t>
            </a:r>
            <a:r>
              <a:rPr lang="ru" sz="2000" b="1" cap="small" dirty="0">
                <a:solidFill>
                  <a:srgbClr val="C00000"/>
                </a:solidFill>
                <a:ea typeface="Gentium Plus"/>
                <a:cs typeface="Gentium Plus"/>
                <a:sym typeface="Gentium Plus"/>
              </a:rPr>
              <a:t>abl</a:t>
            </a:r>
            <a:r>
              <a:rPr lang="en-US" sz="2000" cap="small" dirty="0">
                <a:ea typeface="Gentium Plus"/>
                <a:cs typeface="Gentium Plus"/>
                <a:sym typeface="Gentium Plus"/>
              </a:rPr>
              <a:t>} </a:t>
            </a:r>
            <a:r>
              <a:rPr lang="ru" sz="2000" dirty="0">
                <a:ea typeface="Gentium Plus"/>
                <a:cs typeface="Gentium Plus"/>
                <a:sym typeface="Gentium Plus"/>
              </a:rPr>
              <a:t>			не_знать-</a:t>
            </a:r>
            <a:r>
              <a:rPr lang="ru" sz="2000" cap="small" dirty="0">
                <a:ea typeface="Gentium Plus"/>
                <a:cs typeface="Gentium Plus"/>
                <a:sym typeface="Gentium Plus"/>
              </a:rPr>
              <a:t>1sg&gt;sg</a:t>
            </a:r>
            <a:endParaRPr sz="2000" cap="small" dirty="0">
              <a:ea typeface="Gentium Plus"/>
              <a:cs typeface="Gentium Plus"/>
              <a:sym typeface="Gentium Plus"/>
            </a:endParaRPr>
          </a:p>
          <a:p>
            <a:pPr marL="0" lvl="0" indent="0" algn="just" defTabSz="10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>
                <a:ea typeface="Gentium Plus"/>
                <a:cs typeface="Gentium Plus"/>
                <a:sym typeface="Gentium Plus"/>
              </a:rPr>
              <a:t>					‘Я знаю только что Вася Петю побил’ </a:t>
            </a:r>
            <a:r>
              <a:rPr lang="en-US" sz="2000" dirty="0">
                <a:ea typeface="Gentium Plus"/>
                <a:cs typeface="Gentium Plus"/>
                <a:sym typeface="Gentium Plus"/>
              </a:rPr>
              <a:t>{</a:t>
            </a:r>
            <a:r>
              <a:rPr lang="ru-RU" sz="2000" dirty="0">
                <a:ea typeface="Gentium Plus"/>
                <a:cs typeface="Gentium Plus"/>
                <a:sym typeface="Gentium Plus"/>
              </a:rPr>
              <a:t>А больше про этот случай ничего не знаю</a:t>
            </a:r>
            <a:r>
              <a:rPr lang="en-US" sz="2000" dirty="0">
                <a:ea typeface="Gentium Plus"/>
                <a:cs typeface="Gentium Plus"/>
                <a:sym typeface="Gentium Plus"/>
              </a:rPr>
              <a:t>}</a:t>
            </a:r>
            <a:endParaRPr sz="2000" dirty="0">
              <a:ea typeface="Gentium Plus"/>
              <a:cs typeface="Gentium Plus"/>
              <a:sym typeface="Gentium Plu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Gentium Plus"/>
              <a:ea typeface="Gentium Plus"/>
              <a:cs typeface="Gentium Plus"/>
              <a:sym typeface="Gentium Plus"/>
            </a:endParaRPr>
          </a:p>
        </p:txBody>
      </p:sp>
      <p:sp>
        <p:nvSpPr>
          <p:cNvPr id="237" name="Google Shape;237;p3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29</a:t>
            </a:fld>
            <a:endParaRPr/>
          </a:p>
        </p:txBody>
      </p:sp>
      <p:sp>
        <p:nvSpPr>
          <p:cNvPr id="7" name="Google Shape;187;p26">
            <a:extLst>
              <a:ext uri="{FF2B5EF4-FFF2-40B4-BE49-F238E27FC236}">
                <a16:creationId xmlns:a16="http://schemas.microsoft.com/office/drawing/2014/main" id="{458F814D-BA53-4E96-BF9D-B51F608AE7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088630" cy="994172"/>
          </a:xfrm>
          <a:prstGeom prst="rect">
            <a:avLst/>
          </a:prstGeom>
        </p:spPr>
        <p:txBody>
          <a:bodyPr spcFirstLastPara="1" wrap="square" lIns="68575" tIns="20575" rIns="68575" bIns="3427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Аккузатив</a:t>
            </a:r>
            <a:r>
              <a:rPr lang="en-US" sz="3200" dirty="0"/>
              <a:t> vs. </a:t>
            </a:r>
            <a:r>
              <a:rPr lang="ru-RU" sz="3200" dirty="0"/>
              <a:t>Аблатив</a:t>
            </a:r>
            <a:br>
              <a:rPr lang="en-US" sz="3200" dirty="0"/>
            </a:br>
            <a:r>
              <a:rPr lang="ru-RU" sz="3200" dirty="0"/>
              <a:t>Гипотеза 3: «подсказка из зала» </a:t>
            </a:r>
            <a:br>
              <a:rPr lang="ru-RU" sz="3200" dirty="0"/>
            </a:br>
            <a:r>
              <a:rPr lang="ru-RU" sz="2700" dirty="0"/>
              <a:t>(что говорят носители языка)</a:t>
            </a:r>
            <a:endParaRPr sz="2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1028700" y="160586"/>
            <a:ext cx="7200900" cy="1114425"/>
          </a:xfrm>
          <a:prstGeom prst="rect">
            <a:avLst/>
          </a:prstGeom>
        </p:spPr>
        <p:txBody>
          <a:bodyPr spcFirstLastPara="1" wrap="square" lIns="68575" tIns="205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Введение</a:t>
            </a:r>
            <a:endParaRPr dirty="0"/>
          </a:p>
        </p:txBody>
      </p:sp>
      <p:sp>
        <p:nvSpPr>
          <p:cNvPr id="103" name="Google Shape;103;p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AutoNum type="arabicPeriod"/>
            </a:pPr>
            <a:r>
              <a:rPr lang="ru" sz="2000" dirty="0"/>
              <a:t>Конструкции с сентенциальными актантами </a:t>
            </a:r>
            <a:endParaRPr sz="2000" dirty="0"/>
          </a:p>
          <a:p>
            <a:pPr marL="457200" lvl="0" indent="-317500">
              <a:lnSpc>
                <a:spcPct val="100000"/>
              </a:lnSpc>
              <a:spcBef>
                <a:spcPts val="600"/>
              </a:spcBef>
              <a:buSzPts val="1400"/>
              <a:buAutoNum type="arabicPeriod"/>
            </a:pPr>
            <a:r>
              <a:rPr lang="ru" sz="2000" dirty="0"/>
              <a:t>Один из способов оформления актанта - номинализация (Копчевская-Тамм</a:t>
            </a:r>
            <a:r>
              <a:rPr lang="en-GB" sz="2000" dirty="0"/>
              <a:t> [</a:t>
            </a:r>
            <a:r>
              <a:rPr lang="en-US" dirty="0" err="1"/>
              <a:t>Koptjevskaja</a:t>
            </a:r>
            <a:r>
              <a:rPr lang="en-US" dirty="0"/>
              <a:t>-Tamm 2002.</a:t>
            </a:r>
            <a:r>
              <a:rPr lang="en-GB" sz="2000" dirty="0"/>
              <a:t>]</a:t>
            </a:r>
            <a:r>
              <a:rPr lang="ru" sz="2000" dirty="0"/>
              <a:t>, Сердобольская</a:t>
            </a:r>
            <a:r>
              <a:rPr lang="en-US" sz="2000" dirty="0"/>
              <a:t> </a:t>
            </a:r>
            <a:r>
              <a:rPr lang="ru-RU" sz="2000" dirty="0"/>
              <a:t>и др.</a:t>
            </a:r>
            <a:r>
              <a:rPr lang="en-GB" sz="2000" dirty="0"/>
              <a:t> [</a:t>
            </a:r>
            <a:r>
              <a:rPr lang="ru-RU" sz="2000" dirty="0"/>
              <a:t>2012</a:t>
            </a:r>
            <a:r>
              <a:rPr lang="en-GB" sz="2000" dirty="0"/>
              <a:t>]</a:t>
            </a:r>
            <a:r>
              <a:rPr lang="ru" sz="2000" dirty="0"/>
              <a:t>, Бондаренко</a:t>
            </a:r>
            <a:r>
              <a:rPr lang="en-GB" sz="2000" dirty="0"/>
              <a:t> [</a:t>
            </a:r>
            <a:r>
              <a:rPr lang="en-US" sz="2000" dirty="0" err="1"/>
              <a:t>Bondarenko</a:t>
            </a:r>
            <a:r>
              <a:rPr lang="en-US" sz="2000" dirty="0"/>
              <a:t> 2020</a:t>
            </a:r>
            <a:r>
              <a:rPr lang="en-GB" sz="2000" dirty="0"/>
              <a:t>]</a:t>
            </a:r>
            <a:r>
              <a:rPr lang="ru" sz="2000" dirty="0"/>
              <a:t> и др.)</a:t>
            </a:r>
            <a:endParaRPr sz="2000" dirty="0"/>
          </a:p>
          <a:p>
            <a:pPr marL="0" lvl="0" indent="0" algn="l" rtl="0">
              <a:spcBef>
                <a:spcPts val="1100"/>
              </a:spcBef>
              <a:spcAft>
                <a:spcPts val="200"/>
              </a:spcAft>
              <a:buNone/>
            </a:pPr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205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Выводы</a:t>
            </a:r>
            <a:endParaRPr/>
          </a:p>
        </p:txBody>
      </p:sp>
      <p:sp>
        <p:nvSpPr>
          <p:cNvPr id="251" name="Google Shape;251;p35"/>
          <p:cNvSpPr txBox="1">
            <a:spLocks noGrp="1"/>
          </p:cNvSpPr>
          <p:nvPr>
            <p:ph idx="1"/>
          </p:nvPr>
        </p:nvSpPr>
        <p:spPr>
          <a:xfrm>
            <a:off x="435900" y="1669326"/>
            <a:ext cx="8272200" cy="3241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 Таким образом, в лесном ненецком сосуществуют параллельные конструкции с номинализацией как в ядерном падеже, так и в неядерном падеже, не различающиеся с точки зрения:</a:t>
            </a:r>
          </a:p>
          <a:p>
            <a:pPr lvl="1" algn="just">
              <a:lnSpc>
                <a:spcPct val="115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синтаксической организации </a:t>
            </a:r>
          </a:p>
          <a:p>
            <a:pPr lvl="1" algn="just">
              <a:lnSpc>
                <a:spcPct val="115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с точки зрения </a:t>
            </a: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оппозиции ‘факт - пропозиция - ситуация’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 Различие выражается в </a:t>
            </a: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меньшей доступности для аблативной номинализации </a:t>
            </a:r>
            <a:r>
              <a:rPr lang="ru-RU" sz="2000" dirty="0" err="1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нефактивных</a:t>
            </a: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 контекстов</a:t>
            </a:r>
            <a:endParaRPr sz="2000" dirty="0">
              <a:solidFill>
                <a:schemeClr val="dk1"/>
              </a:solidFill>
              <a:ea typeface="Gentium Plus"/>
              <a:cs typeface="Gentium Plus"/>
              <a:sym typeface="Gentium Plus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 Главное противопоставление, это то, что н</a:t>
            </a:r>
            <a:r>
              <a:rPr lang="ru" sz="2000" dirty="0">
                <a:solidFill>
                  <a:schemeClr val="dk1"/>
                </a:solidFill>
                <a:ea typeface="Gentium Plus"/>
                <a:cs typeface="Gentium Plus"/>
                <a:sym typeface="Gentium Plus"/>
              </a:rPr>
              <a:t>оминализация с аблативом предпочтительна при топикализации.</a:t>
            </a:r>
            <a:endParaRPr sz="2000" dirty="0">
              <a:solidFill>
                <a:schemeClr val="dk1"/>
              </a:solidFill>
              <a:ea typeface="Gentium Plus"/>
              <a:cs typeface="Gentium Plus"/>
              <a:sym typeface="Gentium Plus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sz="1200" dirty="0">
              <a:solidFill>
                <a:schemeClr val="dk1"/>
              </a:solidFill>
              <a:latin typeface="Gentium Plus"/>
              <a:ea typeface="Gentium Plus"/>
              <a:cs typeface="Gentium Plus"/>
              <a:sym typeface="Gentium Plu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Gentium Plus"/>
              <a:ea typeface="Gentium Plus"/>
              <a:cs typeface="Gentium Plus"/>
              <a:sym typeface="Gentium Plus"/>
            </a:endParaRPr>
          </a:p>
        </p:txBody>
      </p:sp>
      <p:sp>
        <p:nvSpPr>
          <p:cNvPr id="252" name="Google Shape;252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F3BBD-2BA7-47E3-8347-CFEF8B00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 и избранные ссылки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B839E5-8824-430B-9645-A94BDDDB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9904"/>
            <a:ext cx="7886700" cy="3774281"/>
          </a:xfrm>
        </p:spPr>
        <p:txBody>
          <a:bodyPr>
            <a:noAutofit/>
          </a:bodyPr>
          <a:lstStyle/>
          <a:p>
            <a:r>
              <a:rPr lang="ru-RU" sz="1800" dirty="0"/>
              <a:t>Арутюнова Н.Д. Типы языковых значений: Оценка. Событие. Факт. М.: «Наука», 1988.</a:t>
            </a:r>
          </a:p>
          <a:p>
            <a:r>
              <a:rPr lang="ru-RU" sz="1800" dirty="0"/>
              <a:t>Сердобольская Н. В. 2005. Синтаксический статус актантов зависимой </a:t>
            </a:r>
            <a:r>
              <a:rPr lang="ru-RU" sz="1800" dirty="0" err="1"/>
              <a:t>нефинитной</a:t>
            </a:r>
            <a:r>
              <a:rPr lang="ru-RU" sz="1800" dirty="0"/>
              <a:t> предикации. </a:t>
            </a:r>
            <a:r>
              <a:rPr lang="ru-RU" sz="1800" dirty="0" err="1"/>
              <a:t>Дисс</a:t>
            </a:r>
            <a:r>
              <a:rPr lang="ru-RU" sz="1800" dirty="0"/>
              <a:t>. … к. ф. н. М.: МГУ.</a:t>
            </a:r>
          </a:p>
          <a:p>
            <a:r>
              <a:rPr lang="ru-RU" sz="1800" dirty="0" err="1"/>
              <a:t>Сердобольская</a:t>
            </a:r>
            <a:r>
              <a:rPr lang="ru-RU" sz="1800" dirty="0"/>
              <a:t> Н. В., </a:t>
            </a:r>
            <a:r>
              <a:rPr lang="ru-RU" sz="1800" dirty="0" err="1"/>
              <a:t>Мотлохов</a:t>
            </a:r>
            <a:r>
              <a:rPr lang="ru-RU" sz="1800" dirty="0"/>
              <a:t> А. В. Семантика конструкций с сентенциальными актантами в адыгейском языке //Аспекты </a:t>
            </a:r>
            <a:r>
              <a:rPr lang="ru-RU" sz="1800" dirty="0" err="1"/>
              <a:t>полисинтетизма</a:t>
            </a:r>
            <a:r>
              <a:rPr lang="ru-RU" sz="1800" dirty="0"/>
              <a:t>: Очерки по грамматике адыгейского языка. </a:t>
            </a:r>
            <a:r>
              <a:rPr lang="ru-RU" sz="1800" dirty="0" err="1"/>
              <a:t>Тестелец</a:t>
            </a:r>
            <a:r>
              <a:rPr lang="ru-RU" sz="1800" dirty="0"/>
              <a:t> ЯГ (отв. ред.). М.: РГГУ. – 2009. – С. 498-558.</a:t>
            </a:r>
          </a:p>
          <a:p>
            <a:r>
              <a:rPr lang="ru-RU" sz="1800" dirty="0" err="1"/>
              <a:t>Сердобольская</a:t>
            </a:r>
            <a:r>
              <a:rPr lang="ru-RU" sz="1800" dirty="0"/>
              <a:t> Н. В., </a:t>
            </a:r>
            <a:r>
              <a:rPr lang="ru-RU" sz="1800" dirty="0" err="1"/>
              <a:t>Ильевская</a:t>
            </a:r>
            <a:r>
              <a:rPr lang="ru-RU" sz="1800" dirty="0"/>
              <a:t> А. А., Минор С. А., Митева П. С., </a:t>
            </a:r>
            <a:r>
              <a:rPr lang="ru-RU" sz="1800" dirty="0" err="1"/>
              <a:t>Файнвейц</a:t>
            </a:r>
            <a:r>
              <a:rPr lang="ru-RU" sz="1800" dirty="0"/>
              <a:t> А. В., Матвеева Н. С. 2012. Конструкции с сентенциальными актантами в финно-угорских языках. Финно-угорские языки: фрагменты грамматического описания. Формальный и функциональный подходы, отв. ред. Кузнецова А. И., ред. </a:t>
            </a:r>
            <a:r>
              <a:rPr lang="ru-RU" sz="1800" dirty="0" err="1"/>
              <a:t>Сердобольская</a:t>
            </a:r>
            <a:r>
              <a:rPr lang="ru-RU" sz="1800" dirty="0"/>
              <a:t> Н. В., </a:t>
            </a:r>
            <a:r>
              <a:rPr lang="ru-RU" sz="1800" dirty="0" err="1"/>
              <a:t>Толдова</a:t>
            </a:r>
            <a:r>
              <a:rPr lang="ru-RU" sz="1800" dirty="0"/>
              <a:t> С. Ю., Сай С. С., Калинина Е. Ю. М.: Рукописные памятники Древней Руси. 382–475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6E6553-5AF7-4F40-B5FB-EF12CDB78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31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229815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F3BBD-2BA7-47E3-8347-CFEF8B00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 и избранные ссылки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B839E5-8824-430B-9645-A94BDDDB1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Зализняк Анна А. О понятии «факт» в лингвистической семантике // Логический анализ языка. Противоречивость и аномальность текста / Под ред. Н.Д. Арутюновой. М.: Наука, 1990. С.21–33.</a:t>
            </a:r>
          </a:p>
          <a:p>
            <a:r>
              <a:rPr lang="en-US" sz="1800" dirty="0" err="1"/>
              <a:t>Kiparsky</a:t>
            </a:r>
            <a:r>
              <a:rPr lang="en-US" sz="1800" dirty="0"/>
              <a:t> P., </a:t>
            </a:r>
            <a:r>
              <a:rPr lang="en-US" sz="1800" dirty="0" err="1"/>
              <a:t>Kiparsky</a:t>
            </a:r>
            <a:r>
              <a:rPr lang="en-US" sz="1800" dirty="0"/>
              <a:t> C. Fact // L. Jakobovits and D. Steinberg (eds.) Semantics: An Interdisciplinary</a:t>
            </a:r>
            <a:r>
              <a:rPr lang="ru-RU" sz="1800" dirty="0"/>
              <a:t> </a:t>
            </a:r>
            <a:r>
              <a:rPr lang="en-US" sz="1800" dirty="0"/>
              <a:t>Reader. Cambridge University Press, 1971</a:t>
            </a:r>
            <a:endParaRPr lang="ru-RU" sz="1800" dirty="0"/>
          </a:p>
          <a:p>
            <a:r>
              <a:rPr lang="en-US" sz="1800" dirty="0" err="1"/>
              <a:t>Koptjevskaja</a:t>
            </a:r>
            <a:r>
              <a:rPr lang="en-US" sz="1800" dirty="0"/>
              <a:t>-Tamm M. Nominalizations. – Routledge, 2002.</a:t>
            </a:r>
            <a:endParaRPr lang="ru-RU" sz="1800" dirty="0"/>
          </a:p>
          <a:p>
            <a:r>
              <a:rPr lang="en-US" sz="1800" dirty="0" err="1"/>
              <a:t>Bondarenko</a:t>
            </a:r>
            <a:r>
              <a:rPr lang="en-US" sz="1800" dirty="0"/>
              <a:t>, T., (2020) “</a:t>
            </a:r>
            <a:r>
              <a:rPr lang="en-US" sz="1800" dirty="0" err="1"/>
              <a:t>Factivity</a:t>
            </a:r>
            <a:r>
              <a:rPr lang="en-US" sz="1800" dirty="0"/>
              <a:t> from pre-existence: Evidence from </a:t>
            </a:r>
            <a:r>
              <a:rPr lang="en-US" sz="1800" dirty="0" err="1"/>
              <a:t>Barguzin</a:t>
            </a:r>
            <a:r>
              <a:rPr lang="en-US" sz="1800" dirty="0"/>
              <a:t> Buryat”, Glossa: a journal of general linguistics 5(1): 109. </a:t>
            </a:r>
            <a:r>
              <a:rPr lang="en-US" sz="1800" dirty="0" err="1"/>
              <a:t>doi</a:t>
            </a:r>
            <a:r>
              <a:rPr lang="en-US" sz="1800" dirty="0"/>
              <a:t>: </a:t>
            </a:r>
            <a:r>
              <a:rPr lang="en-US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https://doi.org/10.5334/gjgl.1196</a:t>
            </a: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6E6553-5AF7-4F40-B5FB-EF12CDB78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32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0568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205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/>
              <a:t>Введение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dirty="0"/>
              <a:t>Номинализации: основные вопросы</a:t>
            </a:r>
            <a:endParaRPr sz="3200"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idx="1"/>
          </p:nvPr>
        </p:nvSpPr>
        <p:spPr>
          <a:xfrm>
            <a:off x="488197" y="1369219"/>
            <a:ext cx="7886700" cy="3263504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95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AutoNum type="arabicPeriod"/>
            </a:pPr>
            <a:r>
              <a:rPr lang="ru" sz="2000" dirty="0"/>
              <a:t>Получает ли номинализация падеж, какой падеж</a:t>
            </a:r>
            <a:endParaRPr lang="en-GB" sz="2000" dirty="0"/>
          </a:p>
          <a:p>
            <a:pPr marL="87630" lvl="1" indent="0">
              <a:lnSpc>
                <a:spcPct val="100000"/>
              </a:lnSpc>
              <a:spcBef>
                <a:spcPts val="600"/>
              </a:spcBef>
              <a:buSzPct val="100000"/>
              <a:buNone/>
            </a:pPr>
            <a:r>
              <a:rPr lang="en-GB" sz="2000" dirty="0"/>
              <a:t>2. </a:t>
            </a:r>
            <a:r>
              <a:rPr lang="ru-RU" sz="2000" dirty="0"/>
              <a:t>Какими свойства глагольной </a:t>
            </a:r>
            <a:r>
              <a:rPr lang="ru-RU" sz="2000" dirty="0" err="1"/>
              <a:t>vs</a:t>
            </a:r>
            <a:r>
              <a:rPr lang="ru-RU" sz="2000" dirty="0"/>
              <a:t>. именной конструкции обладает номинализация: </a:t>
            </a:r>
          </a:p>
          <a:p>
            <a:pPr marL="1371600" lvl="2" indent="-369569">
              <a:lnSpc>
                <a:spcPct val="100000"/>
              </a:lnSpc>
              <a:spcBef>
                <a:spcPts val="600"/>
              </a:spcBef>
              <a:buSzPct val="100000"/>
              <a:buAutoNum type="romanLcPeriod"/>
            </a:pPr>
            <a:r>
              <a:rPr lang="ru-RU" sz="2000" dirty="0"/>
              <a:t>как выражаются аргументы предиката (подлежащее и прямое дополнение)</a:t>
            </a:r>
          </a:p>
          <a:p>
            <a:pPr marL="1371600" lvl="2" indent="-369569">
              <a:lnSpc>
                <a:spcPct val="100000"/>
              </a:lnSpc>
              <a:spcBef>
                <a:spcPts val="600"/>
              </a:spcBef>
              <a:buSzPct val="100000"/>
              <a:buAutoNum type="romanLcPeriod"/>
            </a:pPr>
            <a:r>
              <a:rPr lang="ru-RU" sz="2000" dirty="0"/>
              <a:t>как выражается модификатор предиката</a:t>
            </a:r>
          </a:p>
          <a:p>
            <a:pPr marL="1371600" lvl="2" indent="-369569">
              <a:lnSpc>
                <a:spcPct val="100000"/>
              </a:lnSpc>
              <a:spcBef>
                <a:spcPts val="600"/>
              </a:spcBef>
              <a:buSzPct val="100000"/>
              <a:buAutoNum type="romanLcPeriod"/>
            </a:pPr>
            <a:r>
              <a:rPr lang="ru-RU" sz="2000" dirty="0"/>
              <a:t>можно ли выразить все аргументы предиката</a:t>
            </a:r>
            <a:endParaRPr sz="2000" dirty="0"/>
          </a:p>
          <a:p>
            <a:pPr marL="8763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GB" sz="2000" dirty="0"/>
              <a:t>3. </a:t>
            </a:r>
            <a:r>
              <a:rPr lang="ru" sz="2000" dirty="0"/>
              <a:t>Обозначает ли номинализованный актант факт, пропозицию или событие</a:t>
            </a:r>
            <a:endParaRPr sz="2000" dirty="0"/>
          </a:p>
          <a:p>
            <a:pPr marL="0" lvl="0" indent="0" algn="l" rtl="0">
              <a:spcBef>
                <a:spcPts val="1100"/>
              </a:spcBef>
              <a:spcAft>
                <a:spcPts val="200"/>
              </a:spcAft>
              <a:buNone/>
            </a:pPr>
            <a:endParaRPr dirty="0"/>
          </a:p>
        </p:txBody>
      </p:sp>
      <p:sp>
        <p:nvSpPr>
          <p:cNvPr id="118" name="Google Shape;118;p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205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Введение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Лесной ненецкий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idx="1"/>
          </p:nvPr>
        </p:nvSpPr>
        <p:spPr>
          <a:xfrm>
            <a:off x="405900" y="1495200"/>
            <a:ext cx="3784500" cy="364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ru" dirty="0"/>
              <a:t>Лесной ненецкий</a:t>
            </a:r>
            <a:endParaRPr dirty="0"/>
          </a:p>
          <a:p>
            <a:pPr marL="457200" lvl="0" indent="-317500" algn="l" rtl="0">
              <a:spcBef>
                <a:spcPts val="1100"/>
              </a:spcBef>
              <a:spcAft>
                <a:spcPts val="0"/>
              </a:spcAft>
              <a:buSzPts val="1400"/>
              <a:buChar char="-"/>
            </a:pPr>
            <a:r>
              <a:rPr lang="ru" dirty="0"/>
              <a:t>&lt; Ненецкие &lt; Самодийские &lt; Уральские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 dirty="0"/>
              <a:t>Три диалекта: аганский, </a:t>
            </a:r>
            <a:r>
              <a:rPr lang="ru" b="1" dirty="0"/>
              <a:t>пуровский</a:t>
            </a:r>
            <a:r>
              <a:rPr lang="ru" dirty="0"/>
              <a:t>, нумтовский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 dirty="0"/>
              <a:t>Ок. 1000 носителей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dirty="0"/>
          </a:p>
          <a:p>
            <a:pPr marL="457200" lvl="0" indent="0" algn="l" rtl="0">
              <a:spcBef>
                <a:spcPts val="1100"/>
              </a:spcBef>
              <a:spcAft>
                <a:spcPts val="200"/>
              </a:spcAft>
              <a:buNone/>
            </a:pPr>
            <a:endParaRPr dirty="0"/>
          </a:p>
        </p:txBody>
      </p:sp>
      <p:sp>
        <p:nvSpPr>
          <p:cNvPr id="125" name="Google Shape;125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5</a:t>
            </a:fld>
            <a:endParaRPr/>
          </a:p>
        </p:txBody>
      </p:sp>
      <p:pic>
        <p:nvPicPr>
          <p:cNvPr id="126" name="Google Shape;1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0400" y="1495188"/>
            <a:ext cx="4025250" cy="333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205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Введение</a:t>
            </a:r>
            <a:br>
              <a:rPr lang="ru-RU" dirty="0"/>
            </a:br>
            <a:r>
              <a:rPr lang="ru" dirty="0"/>
              <a:t>Лесной ненецкий: </a:t>
            </a:r>
            <a:r>
              <a:rPr lang="ru-RU" dirty="0"/>
              <a:t>данные</a:t>
            </a:r>
            <a:endParaRPr dirty="0"/>
          </a:p>
        </p:txBody>
      </p:sp>
      <p:sp>
        <p:nvSpPr>
          <p:cNvPr id="132" name="Google Shape;132;p18"/>
          <p:cNvSpPr txBox="1">
            <a:spLocks noGrp="1"/>
          </p:cNvSpPr>
          <p:nvPr>
            <p:ph idx="1"/>
          </p:nvPr>
        </p:nvSpPr>
        <p:spPr>
          <a:xfrm>
            <a:off x="628650" y="1268550"/>
            <a:ext cx="766191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ru" sz="2000" dirty="0"/>
              <a:t>данные собраны методом элицитации при работе с носителями в Пуровском районе ЯНАО (</a:t>
            </a:r>
            <a:r>
              <a:rPr lang="ru-RU" sz="2000" dirty="0"/>
              <a:t>г. </a:t>
            </a:r>
            <a:r>
              <a:rPr lang="ru-RU" sz="2000" dirty="0" err="1"/>
              <a:t>Тарко</a:t>
            </a:r>
            <a:r>
              <a:rPr lang="ru-RU" sz="2000" dirty="0"/>
              <a:t>-Сале в ходе экспедиций 2024-2025 гг. НИУ ВШЭ и МГУ, еще была д. Харампур, но не данные для настоящего исследования</a:t>
            </a:r>
            <a:r>
              <a:rPr lang="ru" sz="2000" dirty="0"/>
              <a:t>)</a:t>
            </a:r>
            <a:endParaRPr sz="2000" dirty="0"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ru-RU" sz="2000" dirty="0"/>
              <a:t>с нами работали на более менее постоянной основе около 10 человек</a:t>
            </a:r>
            <a:endParaRPr lang="ru" sz="2000" dirty="0"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ru" sz="2000" dirty="0"/>
              <a:t>элицитированные примеры проверялись не менее, чем с 3 носителями языка</a:t>
            </a:r>
            <a:endParaRPr sz="2000" dirty="0"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ru" sz="2000" dirty="0"/>
              <a:t>запись примеров</a:t>
            </a:r>
            <a:r>
              <a:rPr lang="en-US" sz="2000" dirty="0"/>
              <a:t> </a:t>
            </a:r>
            <a:r>
              <a:rPr lang="ru-RU" sz="2000" dirty="0"/>
              <a:t>частично</a:t>
            </a:r>
            <a:r>
              <a:rPr lang="ru" sz="2000" dirty="0"/>
              <a:t> опирается на принципы транскрипции, разработанные Т.Салминеном [Salminen 2007]</a:t>
            </a:r>
            <a:endParaRPr sz="2000" dirty="0"/>
          </a:p>
        </p:txBody>
      </p:sp>
      <p:sp>
        <p:nvSpPr>
          <p:cNvPr id="133" name="Google Shape;133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20575" rIns="68575" bIns="3427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Введение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Конструкции с сентенциальными актантами</a:t>
            </a:r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idx="1"/>
          </p:nvPr>
        </p:nvSpPr>
        <p:spPr>
          <a:xfrm>
            <a:off x="582799" y="1371600"/>
            <a:ext cx="8253629" cy="3498056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ru" dirty="0"/>
              <a:t>В лесном ненецком наиболее частотный способ − </a:t>
            </a:r>
            <a:r>
              <a:rPr lang="ru-RU" dirty="0"/>
              <a:t>соположение</a:t>
            </a:r>
            <a:endParaRPr dirty="0"/>
          </a:p>
          <a:p>
            <a:pPr marL="0" lvl="0" indent="0" algn="l" defTabSz="180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dirty="0"/>
              <a:t>(1)	măń°	</a:t>
            </a:r>
            <a:r>
              <a:rPr lang="ru" b="1" dirty="0">
                <a:solidFill>
                  <a:srgbClr val="0070C0"/>
                </a:solidFill>
              </a:rPr>
              <a:t>čedʹiḿa-m°</a:t>
            </a:r>
            <a:r>
              <a:rPr lang="ru" dirty="0"/>
              <a:t>			maša dʹaλʹitaxaʔna	toxoλko-</a:t>
            </a:r>
            <a:r>
              <a:rPr lang="ru" b="1" dirty="0">
                <a:solidFill>
                  <a:srgbClr val="C00000"/>
                </a:solidFill>
              </a:rPr>
              <a:t>š°tu</a:t>
            </a:r>
            <a:endParaRPr b="1" dirty="0">
              <a:solidFill>
                <a:srgbClr val="C00000"/>
              </a:solidFill>
            </a:endParaRPr>
          </a:p>
          <a:p>
            <a:pPr marL="0" lvl="0" indent="0" algn="l" defTabSz="180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		</a:t>
            </a:r>
            <a:r>
              <a:rPr lang="ru" cap="small" dirty="0"/>
              <a:t>1sg</a:t>
            </a:r>
            <a:r>
              <a:rPr lang="ru" dirty="0"/>
              <a:t>		знать</a:t>
            </a:r>
            <a:r>
              <a:rPr lang="ru" cap="small" dirty="0"/>
              <a:t>-1sg&gt;sg</a:t>
            </a:r>
            <a:r>
              <a:rPr lang="ru" dirty="0"/>
              <a:t>		M.		  ежедневно		читать</a:t>
            </a:r>
            <a:r>
              <a:rPr lang="ru" cap="small" dirty="0"/>
              <a:t>-</a:t>
            </a:r>
            <a:r>
              <a:rPr lang="ru" b="1" cap="small" dirty="0">
                <a:solidFill>
                  <a:srgbClr val="C00000"/>
                </a:solidFill>
              </a:rPr>
              <a:t>hab</a:t>
            </a:r>
            <a:endParaRPr b="1" cap="small" dirty="0">
              <a:solidFill>
                <a:srgbClr val="C00000"/>
              </a:solidFill>
            </a:endParaRPr>
          </a:p>
          <a:p>
            <a:pPr marL="342900" lvl="1" indent="0" defTabSz="180000">
              <a:lnSpc>
                <a:spcPct val="100000"/>
              </a:lnSpc>
              <a:spcBef>
                <a:spcPts val="600"/>
              </a:spcBef>
              <a:buNone/>
            </a:pPr>
            <a:r>
              <a:rPr lang="ru" sz="2000" dirty="0"/>
              <a:t>	‘Я знаю, что Маша каждый день читает’</a:t>
            </a:r>
            <a:endParaRPr lang="ru-RU" sz="2000" dirty="0"/>
          </a:p>
          <a:p>
            <a:pPr marL="342900" lvl="1" indent="0" defTabSz="18000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/>
              <a:t>Но номинализация тоже возможна:</a:t>
            </a:r>
          </a:p>
          <a:p>
            <a:pPr marL="0" lvl="0" indent="0" defTabSz="180000">
              <a:lnSpc>
                <a:spcPct val="100000"/>
              </a:lnSpc>
              <a:spcBef>
                <a:spcPts val="600"/>
              </a:spcBef>
              <a:buNone/>
            </a:pPr>
            <a:r>
              <a:rPr lang="ru" dirty="0"/>
              <a:t>(2)	măń°	</a:t>
            </a:r>
            <a:r>
              <a:rPr lang="ru" b="1" dirty="0">
                <a:solidFill>
                  <a:srgbClr val="0070C0"/>
                </a:solidFill>
              </a:rPr>
              <a:t>maniʔ-ŋa-m°</a:t>
            </a:r>
            <a:r>
              <a:rPr lang="ru" dirty="0"/>
              <a:t>					wasʹa-ŋ	ŋamčo-°		 końu-</a:t>
            </a:r>
            <a:r>
              <a:rPr lang="ru" b="1" dirty="0">
                <a:solidFill>
                  <a:srgbClr val="C00000"/>
                </a:solidFill>
              </a:rPr>
              <a:t>ʔma</a:t>
            </a:r>
            <a:r>
              <a:rPr lang="ru" dirty="0"/>
              <a:t>-m</a:t>
            </a:r>
            <a:endParaRPr dirty="0"/>
          </a:p>
          <a:p>
            <a:pPr marL="342900" lvl="1" indent="0" defTabSz="180000">
              <a:lnSpc>
                <a:spcPct val="100000"/>
              </a:lnSpc>
              <a:spcBef>
                <a:spcPts val="0"/>
              </a:spcBef>
              <a:buNone/>
            </a:pPr>
            <a:r>
              <a:rPr lang="ru" dirty="0"/>
              <a:t>	</a:t>
            </a:r>
            <a:r>
              <a:rPr lang="ru" sz="2000" cap="small" dirty="0"/>
              <a:t>1sg</a:t>
            </a:r>
            <a:r>
              <a:rPr lang="ru" sz="2000" dirty="0"/>
              <a:t>			увидеть</a:t>
            </a:r>
            <a:r>
              <a:rPr lang="ru" sz="2000" cap="small" dirty="0"/>
              <a:t>-gfs-1sg&gt;sg</a:t>
            </a:r>
            <a:r>
              <a:rPr lang="ru" sz="2000" dirty="0"/>
              <a:t>	В.-</a:t>
            </a:r>
            <a:r>
              <a:rPr lang="ru" sz="2000" cap="small" dirty="0"/>
              <a:t>gen</a:t>
            </a:r>
            <a:r>
              <a:rPr lang="ru" sz="2000" dirty="0"/>
              <a:t>		сидеть-</a:t>
            </a:r>
            <a:r>
              <a:rPr lang="ru" sz="2000" cap="small" dirty="0"/>
              <a:t>cvb</a:t>
            </a:r>
            <a:r>
              <a:rPr lang="ru" sz="2000" dirty="0"/>
              <a:t>	 заснуть</a:t>
            </a:r>
            <a:r>
              <a:rPr lang="ru" sz="2000" cap="small" dirty="0"/>
              <a:t>-</a:t>
            </a:r>
            <a:r>
              <a:rPr lang="ru" sz="2000" b="1" cap="small" dirty="0">
                <a:solidFill>
                  <a:srgbClr val="C00000"/>
                </a:solidFill>
              </a:rPr>
              <a:t>nm.pst</a:t>
            </a:r>
            <a:r>
              <a:rPr lang="ru" sz="2000" cap="small" dirty="0"/>
              <a:t>-acc</a:t>
            </a:r>
            <a:endParaRPr sz="2000" cap="small" dirty="0"/>
          </a:p>
          <a:p>
            <a:pPr marL="0" lvl="0" indent="0" algn="l" defTabSz="180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dirty="0"/>
              <a:t>		‘Я увидел, что Вася заснул сидя’</a:t>
            </a:r>
            <a:endParaRPr dirty="0"/>
          </a:p>
        </p:txBody>
      </p:sp>
      <p:sp>
        <p:nvSpPr>
          <p:cNvPr id="140" name="Google Shape;140;p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205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Номинализации в лесном ненецком</a:t>
            </a:r>
            <a:br>
              <a:rPr lang="ru-RU" dirty="0"/>
            </a:br>
            <a:r>
              <a:rPr lang="ru-RU" dirty="0"/>
              <a:t>П</a:t>
            </a:r>
            <a:r>
              <a:rPr lang="ru" dirty="0"/>
              <a:t>адеж номинализации</a:t>
            </a:r>
            <a:endParaRPr dirty="0"/>
          </a:p>
        </p:txBody>
      </p:sp>
      <p:sp>
        <p:nvSpPr>
          <p:cNvPr id="146" name="Google Shape;146;p20"/>
          <p:cNvSpPr txBox="1">
            <a:spLocks noGrp="1"/>
          </p:cNvSpPr>
          <p:nvPr>
            <p:ph idx="1"/>
          </p:nvPr>
        </p:nvSpPr>
        <p:spPr>
          <a:xfrm>
            <a:off x="355198" y="1154624"/>
            <a:ext cx="8433603" cy="3988876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ru" sz="2000" dirty="0"/>
              <a:t>Одна из стратегий - при помощи номинализации на </a:t>
            </a:r>
            <a:r>
              <a:rPr lang="ru" sz="2000" i="1" dirty="0"/>
              <a:t>-ma/-ʔma</a:t>
            </a:r>
            <a:r>
              <a:rPr lang="ru" sz="2000" dirty="0"/>
              <a:t>.  </a:t>
            </a:r>
          </a:p>
          <a:p>
            <a:pPr marL="0" indent="0" defTabSz="108000">
              <a:lnSpc>
                <a:spcPct val="100000"/>
              </a:lnSpc>
              <a:spcBef>
                <a:spcPts val="600"/>
              </a:spcBef>
              <a:buNone/>
            </a:pPr>
            <a:r>
              <a:rPr lang="ru" sz="2000" dirty="0"/>
              <a:t>(3)</a:t>
            </a:r>
            <a:r>
              <a:rPr lang="en-US" sz="2000" dirty="0"/>
              <a:t>a.</a:t>
            </a:r>
            <a:r>
              <a:rPr lang="ru" sz="2000" dirty="0"/>
              <a:t>		măń°		</a:t>
            </a:r>
            <a:r>
              <a:rPr lang="ru" sz="2000" b="1" dirty="0">
                <a:solidFill>
                  <a:srgbClr val="0070C0"/>
                </a:solidFill>
              </a:rPr>
              <a:t>čedʹiḿa-ŋa-t°	</a:t>
            </a:r>
            <a:r>
              <a:rPr lang="ru" sz="2000" dirty="0"/>
              <a:t>	</a:t>
            </a:r>
            <a:r>
              <a:rPr lang="en-US" sz="2000" dirty="0"/>
              <a:t>[</a:t>
            </a:r>
            <a:r>
              <a:rPr lang="ru" sz="2000" dirty="0"/>
              <a:t>ṕetʹa-ŋ		waśa-m		</a:t>
            </a:r>
            <a:r>
              <a:rPr lang="en-US" sz="2000" dirty="0" err="1"/>
              <a:t>dʹuʰt</a:t>
            </a:r>
            <a:r>
              <a:rPr lang="en-US" sz="2000" dirty="0"/>
              <a:t>°-</a:t>
            </a:r>
            <a:r>
              <a:rPr lang="en-US" sz="2000" b="1" dirty="0">
                <a:solidFill>
                  <a:srgbClr val="C00000"/>
                </a:solidFill>
              </a:rPr>
              <a:t>ma-m</a:t>
            </a:r>
            <a:r>
              <a:rPr lang="en-US" sz="2000" dirty="0"/>
              <a:t>]</a:t>
            </a:r>
            <a:endParaRPr sz="2000" dirty="0"/>
          </a:p>
          <a:p>
            <a:pPr marL="457200" indent="0" defTabSz="108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cap="small" dirty="0"/>
              <a:t>		</a:t>
            </a:r>
            <a:r>
              <a:rPr lang="ru" sz="2000" cap="small" dirty="0"/>
              <a:t>1sg</a:t>
            </a:r>
            <a:r>
              <a:rPr lang="ru" sz="2000" dirty="0"/>
              <a:t>			знать-</a:t>
            </a:r>
            <a:r>
              <a:rPr lang="ru" sz="2000" cap="small" dirty="0"/>
              <a:t>gfs-1sg</a:t>
            </a:r>
            <a:r>
              <a:rPr lang="ru" sz="2000" dirty="0"/>
              <a:t>			П.-</a:t>
            </a:r>
            <a:r>
              <a:rPr lang="ru" sz="2000" cap="small" dirty="0"/>
              <a:t>gen</a:t>
            </a:r>
            <a:r>
              <a:rPr lang="ru" sz="2000" dirty="0"/>
              <a:t>		</a:t>
            </a:r>
            <a:r>
              <a:rPr lang="en-US" sz="2000" dirty="0"/>
              <a:t>	</a:t>
            </a:r>
            <a:r>
              <a:rPr lang="ru" sz="2000" dirty="0"/>
              <a:t>В.-</a:t>
            </a:r>
            <a:r>
              <a:rPr lang="ru" sz="2000" cap="small" dirty="0"/>
              <a:t>acc</a:t>
            </a:r>
            <a:r>
              <a:rPr lang="ru" sz="2000" dirty="0"/>
              <a:t>			</a:t>
            </a:r>
            <a:r>
              <a:rPr lang="en-US" sz="2000" dirty="0"/>
              <a:t>	</a:t>
            </a:r>
            <a:r>
              <a:rPr lang="ru-RU" sz="2000" dirty="0"/>
              <a:t>побить-</a:t>
            </a:r>
            <a:r>
              <a:rPr lang="en-US" sz="2000" b="1" cap="small" dirty="0" err="1">
                <a:solidFill>
                  <a:srgbClr val="C00000"/>
                </a:solidFill>
              </a:rPr>
              <a:t>nm.npst</a:t>
            </a:r>
            <a:r>
              <a:rPr lang="en-US" sz="2000" b="1" cap="small" dirty="0">
                <a:solidFill>
                  <a:srgbClr val="C00000"/>
                </a:solidFill>
              </a:rPr>
              <a:t>-acc</a:t>
            </a:r>
            <a:endParaRPr sz="2000" b="1" cap="small" dirty="0">
              <a:solidFill>
                <a:srgbClr val="C00000"/>
              </a:solidFill>
            </a:endParaRPr>
          </a:p>
          <a:p>
            <a:pPr marL="457200" lvl="0" indent="0" algn="l" defTabSz="10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		</a:t>
            </a:r>
            <a:r>
              <a:rPr lang="ru" sz="2000" dirty="0"/>
              <a:t>‘Я знаю, что Петя побил Васю’</a:t>
            </a:r>
            <a:endParaRPr sz="20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 sz="2000" dirty="0"/>
              <a:t>Кодирование номинализации: </a:t>
            </a:r>
            <a:r>
              <a:rPr lang="ru" sz="2000" b="1" dirty="0">
                <a:solidFill>
                  <a:srgbClr val="C00000"/>
                </a:solidFill>
              </a:rPr>
              <a:t>аккузатив</a:t>
            </a:r>
            <a:endParaRPr sz="2000" b="1" dirty="0">
              <a:solidFill>
                <a:srgbClr val="C00000"/>
              </a:solidFill>
            </a:endParaRPr>
          </a:p>
          <a:p>
            <a:pPr marL="45720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" sz="2000" dirty="0"/>
              <a:t>Чаще падеж номинализации приписывается матричным глаголом в соответствии с его аргументной структурой (</a:t>
            </a:r>
            <a:r>
              <a:rPr lang="ru-RU" sz="2000" dirty="0"/>
              <a:t>например, при глаголе хотеть номинализация будет оформлена дативом: </a:t>
            </a:r>
          </a:p>
          <a:p>
            <a:pPr marL="914400" lvl="0" indent="-457200" defTabSz="108000">
              <a:lnSpc>
                <a:spcPct val="100000"/>
              </a:lnSpc>
              <a:spcBef>
                <a:spcPts val="0"/>
              </a:spcBef>
              <a:buAutoNum type="alphaLcPeriod" startAt="2"/>
            </a:pPr>
            <a:r>
              <a:rPr lang="en-US" sz="2000" dirty="0" err="1"/>
              <a:t>pas’a</a:t>
            </a:r>
            <a:r>
              <a:rPr lang="en-US" sz="2000" dirty="0"/>
              <a:t> [</a:t>
            </a:r>
            <a:r>
              <a:rPr lang="en-US" sz="2000" dirty="0" err="1"/>
              <a:t>n’u</a:t>
            </a:r>
            <a:r>
              <a:rPr lang="en-US" sz="2000" dirty="0"/>
              <a:t>-m-ta		 </a:t>
            </a:r>
            <a:r>
              <a:rPr lang="ru-RU" sz="2000" dirty="0"/>
              <a:t>							</a:t>
            </a:r>
            <a:r>
              <a:rPr lang="en-US" sz="2000" dirty="0"/>
              <a:t>  ka</a:t>
            </a:r>
            <a:r>
              <a:rPr lang="el-GR" sz="2000" dirty="0"/>
              <a:t>λ</a:t>
            </a:r>
            <a:r>
              <a:rPr lang="en-US" sz="2000" dirty="0" err="1"/>
              <a:t>w°ta-n</a:t>
            </a:r>
            <a:r>
              <a:rPr lang="en-US" sz="2000" dirty="0"/>
              <a:t>° </a:t>
            </a:r>
            <a:r>
              <a:rPr lang="en-US" sz="2000" dirty="0" err="1"/>
              <a:t>ŋaptapta</a:t>
            </a:r>
            <a:r>
              <a:rPr lang="en-US" sz="2000" dirty="0"/>
              <a:t>-ma-</a:t>
            </a:r>
            <a:r>
              <a:rPr lang="en-US" sz="2000" b="1" dirty="0">
                <a:solidFill>
                  <a:srgbClr val="C00000"/>
                </a:solidFill>
              </a:rPr>
              <a:t>n°</a:t>
            </a:r>
            <a:r>
              <a:rPr lang="en-US" sz="2000" dirty="0"/>
              <a:t>]				</a:t>
            </a:r>
            <a:r>
              <a:rPr lang="ru-RU" sz="2000" dirty="0"/>
              <a:t>	</a:t>
            </a:r>
            <a:r>
              <a:rPr lang="en-US" sz="2000" b="1" dirty="0" err="1">
                <a:solidFill>
                  <a:srgbClr val="0070C0"/>
                </a:solidFill>
              </a:rPr>
              <a:t>xaʔ-ŋa</a:t>
            </a:r>
            <a:endParaRPr lang="en-US" sz="2000" b="1" dirty="0">
              <a:solidFill>
                <a:srgbClr val="0070C0"/>
              </a:solidFill>
            </a:endParaRPr>
          </a:p>
          <a:p>
            <a:pPr marL="800100" lvl="1" indent="0" defTabSz="108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	</a:t>
            </a:r>
            <a:r>
              <a:rPr lang="ru-RU" sz="2000" spc="-150" dirty="0"/>
              <a:t>П.		</a:t>
            </a:r>
            <a:r>
              <a:rPr lang="en-US" sz="2000" spc="-150" dirty="0"/>
              <a:t>	</a:t>
            </a:r>
            <a:r>
              <a:rPr lang="ru-RU" sz="2000" spc="-150" dirty="0"/>
              <a:t>		ребенок-</a:t>
            </a:r>
            <a:r>
              <a:rPr lang="en-US" sz="2000" kern="0" cap="small" spc="-150" dirty="0"/>
              <a:t>acc-poss.3sg</a:t>
            </a:r>
            <a:r>
              <a:rPr lang="en-US" sz="2000" spc="-150" dirty="0"/>
              <a:t>	</a:t>
            </a:r>
            <a:r>
              <a:rPr lang="ru-RU" sz="2000" spc="-150" dirty="0"/>
              <a:t>	город-</a:t>
            </a:r>
            <a:r>
              <a:rPr lang="en-US" sz="2000" cap="small" spc="-150" dirty="0" err="1"/>
              <a:t>dat</a:t>
            </a:r>
            <a:r>
              <a:rPr lang="en-US" sz="2000" cap="small" spc="-150" dirty="0"/>
              <a:t>		</a:t>
            </a:r>
            <a:r>
              <a:rPr lang="en-US" sz="2000" spc="-150" dirty="0"/>
              <a:t>	</a:t>
            </a:r>
            <a:r>
              <a:rPr lang="ru-RU" sz="2000" spc="-150" dirty="0"/>
              <a:t>отпустить-</a:t>
            </a:r>
            <a:r>
              <a:rPr lang="en-US" sz="2000" cap="small" spc="-150" dirty="0" err="1"/>
              <a:t>nm.npst-</a:t>
            </a:r>
            <a:r>
              <a:rPr lang="en-US" sz="2000" b="1" cap="small" spc="-150" dirty="0" err="1">
                <a:solidFill>
                  <a:srgbClr val="C00000"/>
                </a:solidFill>
              </a:rPr>
              <a:t>dat</a:t>
            </a:r>
            <a:r>
              <a:rPr lang="en-US" sz="2000" spc="-150" dirty="0"/>
              <a:t>		</a:t>
            </a:r>
            <a:r>
              <a:rPr lang="ru-RU" sz="2000" spc="-150" dirty="0"/>
              <a:t>хотеть</a:t>
            </a:r>
            <a:r>
              <a:rPr lang="en-US" sz="2000" cap="small" spc="-150" dirty="0"/>
              <a:t>-gfs</a:t>
            </a:r>
          </a:p>
          <a:p>
            <a:pPr marL="800100" lvl="1" indent="0" defTabSz="108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‘</a:t>
            </a:r>
            <a:r>
              <a:rPr lang="ru-RU" sz="2000" dirty="0"/>
              <a:t>Паша хочет отпустить своего сына в город</a:t>
            </a:r>
            <a:r>
              <a:rPr lang="en-US" sz="2000" dirty="0"/>
              <a:t>’</a:t>
            </a:r>
          </a:p>
          <a:p>
            <a:pPr marL="914400" lvl="0" indent="-457200" defTabSz="108000">
              <a:lnSpc>
                <a:spcPct val="100000"/>
              </a:lnSpc>
              <a:spcBef>
                <a:spcPts val="0"/>
              </a:spcBef>
              <a:buAutoNum type="alphaLcPeriod" startAt="2"/>
            </a:pPr>
            <a:endParaRPr sz="2000" dirty="0"/>
          </a:p>
        </p:txBody>
      </p:sp>
      <p:sp>
        <p:nvSpPr>
          <p:cNvPr id="147" name="Google Shape;147;p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20575" rIns="68575" bIns="34275" anchor="b" anchorCtr="0"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dirty="0"/>
              <a:t>Номинализации в лесном ненецком</a:t>
            </a:r>
            <a:br>
              <a:rPr lang="ru-RU" dirty="0"/>
            </a:br>
            <a:r>
              <a:rPr lang="ru-RU" dirty="0"/>
              <a:t>П</a:t>
            </a:r>
            <a:r>
              <a:rPr lang="ru" dirty="0"/>
              <a:t>адеж номинализации</a:t>
            </a:r>
            <a:endParaRPr dirty="0"/>
          </a:p>
        </p:txBody>
      </p:sp>
      <p:sp>
        <p:nvSpPr>
          <p:cNvPr id="153" name="Google Shape;153;p21"/>
          <p:cNvSpPr txBox="1">
            <a:spLocks noGrp="1"/>
          </p:cNvSpPr>
          <p:nvPr>
            <p:ph idx="1"/>
          </p:nvPr>
        </p:nvSpPr>
        <p:spPr>
          <a:xfrm>
            <a:off x="532661" y="1369219"/>
            <a:ext cx="8140822" cy="3263504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" sz="2000" dirty="0"/>
              <a:t>Одна из стратегий - при помощи номинализации на </a:t>
            </a:r>
            <a:r>
              <a:rPr lang="ru" sz="2000" i="1" dirty="0"/>
              <a:t>-ma/-ʔma</a:t>
            </a:r>
            <a:r>
              <a:rPr lang="ru" sz="2000" dirty="0"/>
              <a:t>.  </a:t>
            </a:r>
          </a:p>
          <a:p>
            <a:pPr marL="0" lvl="0" indent="0" algn="l" defTabSz="1080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dirty="0"/>
              <a:t>(4)		măń°	</a:t>
            </a:r>
            <a:r>
              <a:rPr lang="ru" sz="2000" b="1" dirty="0">
                <a:solidFill>
                  <a:srgbClr val="0070C0"/>
                </a:solidFill>
              </a:rPr>
              <a:t>čedʹiḿa-ŋa-t°</a:t>
            </a:r>
            <a:r>
              <a:rPr lang="ru" sz="2000" dirty="0"/>
              <a:t>		</a:t>
            </a:r>
            <a:r>
              <a:rPr lang="en-US" sz="2000" dirty="0"/>
              <a:t>[</a:t>
            </a:r>
            <a:r>
              <a:rPr lang="ru" sz="2000" dirty="0"/>
              <a:t>ṕetʹa</a:t>
            </a:r>
            <a:r>
              <a:rPr lang="ru" sz="2000" b="1" dirty="0">
                <a:solidFill>
                  <a:srgbClr val="C00000"/>
                </a:solidFill>
              </a:rPr>
              <a:t>-ŋ</a:t>
            </a:r>
            <a:r>
              <a:rPr lang="ru" sz="2000" dirty="0"/>
              <a:t>		waśa-</a:t>
            </a:r>
            <a:r>
              <a:rPr lang="ru" sz="2000" b="1" dirty="0">
                <a:solidFill>
                  <a:srgbClr val="C00000"/>
                </a:solidFill>
              </a:rPr>
              <a:t>m</a:t>
            </a:r>
            <a:r>
              <a:rPr lang="ru" sz="2000" dirty="0"/>
              <a:t>	</a:t>
            </a:r>
            <a:endParaRPr sz="2000" dirty="0"/>
          </a:p>
          <a:p>
            <a:pPr marL="457200" lvl="0" indent="0" algn="l" defTabSz="10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cap="small" dirty="0"/>
              <a:t>1sg</a:t>
            </a:r>
            <a:r>
              <a:rPr lang="ru" sz="2000" dirty="0"/>
              <a:t>			знать-</a:t>
            </a:r>
            <a:r>
              <a:rPr lang="ru" sz="2000" cap="small" dirty="0"/>
              <a:t>gfs-1sg</a:t>
            </a:r>
            <a:r>
              <a:rPr lang="ru" sz="2000" dirty="0"/>
              <a:t>	  П.-</a:t>
            </a:r>
            <a:r>
              <a:rPr lang="ru" sz="2000" b="1" cap="small" dirty="0">
                <a:solidFill>
                  <a:srgbClr val="C00000"/>
                </a:solidFill>
              </a:rPr>
              <a:t>gen</a:t>
            </a:r>
            <a:r>
              <a:rPr lang="ru" sz="2000" dirty="0"/>
              <a:t>			В.-</a:t>
            </a:r>
            <a:r>
              <a:rPr lang="ru" sz="2000" b="1" cap="small" dirty="0">
                <a:solidFill>
                  <a:srgbClr val="C00000"/>
                </a:solidFill>
              </a:rPr>
              <a:t>acc</a:t>
            </a:r>
            <a:r>
              <a:rPr lang="ru" sz="2000" dirty="0"/>
              <a:t>	</a:t>
            </a:r>
            <a:endParaRPr sz="2000" dirty="0"/>
          </a:p>
          <a:p>
            <a:pPr marL="457200" lvl="0" indent="0" algn="l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000" dirty="0"/>
              <a:t>dʹuʰt°-</a:t>
            </a:r>
            <a:r>
              <a:rPr lang="ru" sz="2000" b="1" dirty="0"/>
              <a:t>ma-m</a:t>
            </a:r>
            <a:r>
              <a:rPr lang="en-US" sz="2000" b="1" dirty="0"/>
              <a:t>-(ta)</a:t>
            </a:r>
            <a:r>
              <a:rPr lang="en-US" sz="2000" dirty="0"/>
              <a:t>]</a:t>
            </a:r>
            <a:endParaRPr sz="2000" dirty="0"/>
          </a:p>
          <a:p>
            <a:pPr marL="457200" lvl="0" indent="0" algn="l" defTabSz="10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 sz="2000" dirty="0"/>
              <a:t>побить-</a:t>
            </a:r>
            <a:r>
              <a:rPr lang="ru" sz="2000" b="1" cap="small" dirty="0"/>
              <a:t>nm.npst-acc</a:t>
            </a:r>
            <a:r>
              <a:rPr lang="en-US" sz="2000" b="1" cap="small" dirty="0"/>
              <a:t>-poss.3sg</a:t>
            </a:r>
            <a:endParaRPr sz="2000" b="1" cap="small" dirty="0"/>
          </a:p>
          <a:p>
            <a:pPr marL="457200" lvl="0" indent="0" algn="l" defTabSz="108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000" dirty="0"/>
              <a:t>‘Я знаю, что Петя побил Васю’</a:t>
            </a:r>
            <a:endParaRPr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" sz="2000" dirty="0"/>
              <a:t>Субъект номинализации в генитиве (может контролировать согласование на зависимом предикате: посессивная парадигма)</a:t>
            </a:r>
            <a:endParaRPr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ru" sz="2000" dirty="0"/>
              <a:t>Прямое дополнение: аккузатив</a:t>
            </a:r>
            <a:endParaRPr sz="2000" dirty="0"/>
          </a:p>
        </p:txBody>
      </p:sp>
      <p:sp>
        <p:nvSpPr>
          <p:cNvPr id="154" name="Google Shape;154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3699</Words>
  <Application>Microsoft Office PowerPoint</Application>
  <PresentationFormat>Экран (16:9)</PresentationFormat>
  <Paragraphs>246</Paragraphs>
  <Slides>32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Calibri Light</vt:lpstr>
      <vt:lpstr>Gentium Plus</vt:lpstr>
      <vt:lpstr>Wingdings</vt:lpstr>
      <vt:lpstr>Calibri</vt:lpstr>
      <vt:lpstr>Arial</vt:lpstr>
      <vt:lpstr>Тема Office</vt:lpstr>
      <vt:lpstr>Аккузативные и аблативные номинализации в конструкциях с сентенциальными актантами в лесном ненецком языке</vt:lpstr>
      <vt:lpstr>План</vt:lpstr>
      <vt:lpstr>Введение</vt:lpstr>
      <vt:lpstr>Введение Номинализации: основные вопросы</vt:lpstr>
      <vt:lpstr>Введение Лесной ненецкий</vt:lpstr>
      <vt:lpstr>Введение Лесной ненецкий: данные</vt:lpstr>
      <vt:lpstr>Введение Конструкции с сентенциальными актантами</vt:lpstr>
      <vt:lpstr>Номинализации в лесном ненецком Падеж номинализации</vt:lpstr>
      <vt:lpstr>Номинализации в лесном ненецком Падеж номинализации</vt:lpstr>
      <vt:lpstr>Падеж номинализации: аккузатив vs. аблатив</vt:lpstr>
      <vt:lpstr>Оформление номинализации: аблатив</vt:lpstr>
      <vt:lpstr>Оформление номинализации: аблатив vs. аккузатив</vt:lpstr>
      <vt:lpstr>Аблатив vs. Аккузатив Гипотеза 1. Синтаксис</vt:lpstr>
      <vt:lpstr>Аккузатив vs. Аблатив Гипотеза 1. Синтаксис: именной vs. глагольный</vt:lpstr>
      <vt:lpstr>Аккузатив vs. аблатив Гипотеза 1: синтаксис</vt:lpstr>
      <vt:lpstr>Аккузатив vs. аблатив Гипотеза 1: синтаксис</vt:lpstr>
      <vt:lpstr>Аккузатив vs. аблатив Гипотеза 1. Синтаксис</vt:lpstr>
      <vt:lpstr>Аккузатив vs. Аблатив Гипотеза 1. Синтаксис</vt:lpstr>
      <vt:lpstr>Аккузатив vs. Аблатив Гипотеза 1. Синтаксис</vt:lpstr>
      <vt:lpstr>Аккузатив vs. Аблатив Гипотеза 1. Синтаксис</vt:lpstr>
      <vt:lpstr>Аккузатив vs. Аблатив Гипотеза 1. Синтаксис</vt:lpstr>
      <vt:lpstr>Аккузатив vs. Аблатив Гипотеза 2: семантика</vt:lpstr>
      <vt:lpstr>Аккузатив vs. Аблатив Гипотеза 2: семантика</vt:lpstr>
      <vt:lpstr>Аккузатив vs. Аблатив Гипотеза 2: семантика</vt:lpstr>
      <vt:lpstr>Аккузатив vs. Аблатив Гипотеза 2: семантика</vt:lpstr>
      <vt:lpstr>Аккузатив vs. Аблатив Гипотеза 2: семантика</vt:lpstr>
      <vt:lpstr>Аккузатив vs. Аблатив Гипотеза 3: «подсказка из зала»  (что говорят носители языка)</vt:lpstr>
      <vt:lpstr>Аккузатив vs. Аблатив Гипотеза 3: «подсказка из зала»  (что говорят носители языка)</vt:lpstr>
      <vt:lpstr>Аккузатив vs. Аблатив Гипотеза 3: «подсказка из зала»  (что говорят носители языка)</vt:lpstr>
      <vt:lpstr>Выводы</vt:lpstr>
      <vt:lpstr>Литература и избранные ссылки</vt:lpstr>
      <vt:lpstr>Литература и избранные ссылки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Аккузативные и аблативные номинализации в конструкциях с сентенциальными актантами в лесном ненецком языке</dc:title>
  <dc:creator>Svetlana</dc:creator>
  <cp:lastModifiedBy>Павел Белов</cp:lastModifiedBy>
  <cp:revision>27</cp:revision>
  <dcterms:modified xsi:type="dcterms:W3CDTF">2025-11-24T23:06:14Z</dcterms:modified>
</cp:coreProperties>
</file>